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19"/>
  </p:notesMasterIdLst>
  <p:handoutMasterIdLst>
    <p:handoutMasterId r:id="rId20"/>
  </p:handoutMasterIdLst>
  <p:sldIdLst>
    <p:sldId id="256" r:id="rId2"/>
    <p:sldId id="332" r:id="rId3"/>
    <p:sldId id="402" r:id="rId4"/>
    <p:sldId id="414" r:id="rId5"/>
    <p:sldId id="403" r:id="rId6"/>
    <p:sldId id="394" r:id="rId7"/>
    <p:sldId id="395" r:id="rId8"/>
    <p:sldId id="404" r:id="rId9"/>
    <p:sldId id="410" r:id="rId10"/>
    <p:sldId id="405" r:id="rId11"/>
    <p:sldId id="413" r:id="rId12"/>
    <p:sldId id="412" r:id="rId13"/>
    <p:sldId id="406" r:id="rId14"/>
    <p:sldId id="407" r:id="rId15"/>
    <p:sldId id="408" r:id="rId16"/>
    <p:sldId id="409" r:id="rId17"/>
    <p:sldId id="415" r:id="rId18"/>
  </p:sldIdLst>
  <p:sldSz cx="12192000" cy="6858000"/>
  <p:notesSz cx="6858000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 userDrawn="1">
          <p15:clr>
            <a:srgbClr val="A4A3A4"/>
          </p15:clr>
        </p15:guide>
        <p15:guide id="2" pos="3141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lichtig" initials="S" lastIdx="24" clrIdx="0">
    <p:extLst>
      <p:ext uri="{19B8F6BF-5375-455C-9EA6-DF929625EA0E}">
        <p15:presenceInfo xmlns:p15="http://schemas.microsoft.com/office/powerpoint/2012/main" userId="Schlichti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000099"/>
    <a:srgbClr val="B9B9B9"/>
    <a:srgbClr val="9999D6"/>
    <a:srgbClr val="F4B915"/>
    <a:srgbClr val="E69999"/>
    <a:srgbClr val="C00000"/>
    <a:srgbClr val="00B1EB"/>
    <a:srgbClr val="A6DEC4"/>
    <a:srgbClr val="0CA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9" autoAdjust="0"/>
    <p:restoredTop sz="78389" autoAdjust="0"/>
  </p:normalViewPr>
  <p:slideViewPr>
    <p:cSldViewPr>
      <p:cViewPr varScale="1">
        <p:scale>
          <a:sx n="104" d="100"/>
          <a:sy n="104" d="100"/>
        </p:scale>
        <p:origin x="90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1704" y="-102"/>
      </p:cViewPr>
      <p:guideLst>
        <p:guide orient="horz" pos="2149"/>
        <p:guide pos="3141"/>
        <p:guide orient="horz" pos="312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auad.fau.de\Shares\Biochem\Pharmakologie\LSKlinPharm\DKH-Projekt\&#214;ffentlichkeitsarbeit\Pr&#228;sentationen\2021-10_Patiententag_DZI\Abbildung_1_Zulassungsjahr_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Zulassungsjahr!$L$1</c:f>
              <c:strCache>
                <c:ptCount val="1"/>
                <c:pt idx="0">
                  <c:v>Proteinkinase-Inhibitoren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numRef>
              <c:f>Zulassungsjahr!$J$2:$J$22</c:f>
              <c:numCache>
                <c:formatCode>General</c:formatCode>
                <c:ptCount val="21"/>
                <c:pt idx="0">
                  <c:v>2001</c:v>
                </c:pt>
                <c:pt idx="4">
                  <c:v>2005</c:v>
                </c:pt>
                <c:pt idx="8">
                  <c:v>2009</c:v>
                </c:pt>
                <c:pt idx="12">
                  <c:v>2013</c:v>
                </c:pt>
                <c:pt idx="16">
                  <c:v>2017</c:v>
                </c:pt>
                <c:pt idx="20">
                  <c:v>2021</c:v>
                </c:pt>
              </c:numCache>
            </c:numRef>
          </c:cat>
          <c:val>
            <c:numRef>
              <c:f>Zulassungsjahr!$L$2:$L$22</c:f>
              <c:numCache>
                <c:formatCode>General</c:formatCode>
                <c:ptCount val="21"/>
                <c:pt idx="0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3</c:v>
                </c:pt>
                <c:pt idx="15">
                  <c:v>2</c:v>
                </c:pt>
                <c:pt idx="16">
                  <c:v>4</c:v>
                </c:pt>
                <c:pt idx="17">
                  <c:v>5</c:v>
                </c:pt>
                <c:pt idx="18">
                  <c:v>4</c:v>
                </c:pt>
                <c:pt idx="19">
                  <c:v>4</c:v>
                </c:pt>
                <c:pt idx="2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F6-4234-86C5-36C3F4DE2F59}"/>
            </c:ext>
          </c:extLst>
        </c:ser>
        <c:ser>
          <c:idx val="3"/>
          <c:order val="2"/>
          <c:tx>
            <c:strRef>
              <c:f>Zulassungsjahr!$M$1</c:f>
              <c:strCache>
                <c:ptCount val="1"/>
                <c:pt idx="0">
                  <c:v>Antineoplastische Mittel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numRef>
              <c:f>Zulassungsjahr!$J$2:$J$22</c:f>
              <c:numCache>
                <c:formatCode>General</c:formatCode>
                <c:ptCount val="21"/>
                <c:pt idx="0">
                  <c:v>2001</c:v>
                </c:pt>
                <c:pt idx="4">
                  <c:v>2005</c:v>
                </c:pt>
                <c:pt idx="8">
                  <c:v>2009</c:v>
                </c:pt>
                <c:pt idx="12">
                  <c:v>2013</c:v>
                </c:pt>
                <c:pt idx="16">
                  <c:v>2017</c:v>
                </c:pt>
                <c:pt idx="20">
                  <c:v>2021</c:v>
                </c:pt>
              </c:numCache>
            </c:numRef>
          </c:cat>
          <c:val>
            <c:numRef>
              <c:f>Zulassungsjahr!$M$2:$M$22</c:f>
              <c:numCache>
                <c:formatCode>General</c:formatCode>
                <c:ptCount val="21"/>
                <c:pt idx="0">
                  <c:v>2</c:v>
                </c:pt>
                <c:pt idx="2">
                  <c:v>1</c:v>
                </c:pt>
                <c:pt idx="3">
                  <c:v>1</c:v>
                </c:pt>
                <c:pt idx="10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BF6-4234-86C5-36C3F4DE2F59}"/>
            </c:ext>
          </c:extLst>
        </c:ser>
        <c:ser>
          <c:idx val="4"/>
          <c:order val="3"/>
          <c:tx>
            <c:strRef>
              <c:f>Zulassungsjahr!$N$1</c:f>
              <c:strCache>
                <c:ptCount val="1"/>
                <c:pt idx="0">
                  <c:v>Immunmodulatoren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00009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F6-4234-86C5-36C3F4DE2F59}"/>
              </c:ext>
            </c:extLst>
          </c:dPt>
          <c:cat>
            <c:numRef>
              <c:f>Zulassungsjahr!$J$2:$J$22</c:f>
              <c:numCache>
                <c:formatCode>General</c:formatCode>
                <c:ptCount val="21"/>
                <c:pt idx="0">
                  <c:v>2001</c:v>
                </c:pt>
                <c:pt idx="4">
                  <c:v>2005</c:v>
                </c:pt>
                <c:pt idx="8">
                  <c:v>2009</c:v>
                </c:pt>
                <c:pt idx="12">
                  <c:v>2013</c:v>
                </c:pt>
                <c:pt idx="16">
                  <c:v>2017</c:v>
                </c:pt>
                <c:pt idx="20">
                  <c:v>2021</c:v>
                </c:pt>
              </c:numCache>
            </c:numRef>
          </c:cat>
          <c:val>
            <c:numRef>
              <c:f>Zulassungsjahr!$N$2:$N$22</c:f>
              <c:numCache>
                <c:formatCode>General</c:formatCode>
                <c:ptCount val="21"/>
                <c:pt idx="6">
                  <c:v>1</c:v>
                </c:pt>
                <c:pt idx="7">
                  <c:v>1</c:v>
                </c:pt>
                <c:pt idx="1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BF6-4234-86C5-36C3F4DE2F59}"/>
            </c:ext>
          </c:extLst>
        </c:ser>
        <c:ser>
          <c:idx val="5"/>
          <c:order val="4"/>
          <c:tx>
            <c:strRef>
              <c:f>Zulassungsjahr!$O$1</c:f>
              <c:strCache>
                <c:ptCount val="1"/>
                <c:pt idx="0">
                  <c:v>Hormonantagonisten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00009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BF6-4234-86C5-36C3F4DE2F59}"/>
              </c:ext>
            </c:extLst>
          </c:dPt>
          <c:cat>
            <c:numRef>
              <c:f>Zulassungsjahr!$J$2:$J$22</c:f>
              <c:numCache>
                <c:formatCode>General</c:formatCode>
                <c:ptCount val="21"/>
                <c:pt idx="0">
                  <c:v>2001</c:v>
                </c:pt>
                <c:pt idx="4">
                  <c:v>2005</c:v>
                </c:pt>
                <c:pt idx="8">
                  <c:v>2009</c:v>
                </c:pt>
                <c:pt idx="12">
                  <c:v>2013</c:v>
                </c:pt>
                <c:pt idx="16">
                  <c:v>2017</c:v>
                </c:pt>
                <c:pt idx="20">
                  <c:v>2021</c:v>
                </c:pt>
              </c:numCache>
            </c:numRef>
          </c:cat>
          <c:val>
            <c:numRef>
              <c:f>Zulassungsjahr!$O$2:$O$22</c:f>
              <c:numCache>
                <c:formatCode>General</c:formatCode>
                <c:ptCount val="21"/>
                <c:pt idx="10">
                  <c:v>1</c:v>
                </c:pt>
                <c:pt idx="12">
                  <c:v>1</c:v>
                </c:pt>
                <c:pt idx="18">
                  <c:v>1</c:v>
                </c:pt>
                <c:pt idx="19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BF6-4234-86C5-36C3F4DE2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100"/>
        <c:axId val="319222424"/>
        <c:axId val="31921811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Zulassungsjahr!$J$1</c15:sqref>
                        </c15:formulaRef>
                      </c:ext>
                    </c:extLst>
                    <c:strCache>
                      <c:ptCount val="1"/>
                      <c:pt idx="0">
                        <c:v>Jahr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Zulassungsjahr!$J$2:$J$22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2001</c:v>
                      </c:pt>
                      <c:pt idx="4">
                        <c:v>2005</c:v>
                      </c:pt>
                      <c:pt idx="8">
                        <c:v>2009</c:v>
                      </c:pt>
                      <c:pt idx="12">
                        <c:v>2013</c:v>
                      </c:pt>
                      <c:pt idx="16">
                        <c:v>2017</c:v>
                      </c:pt>
                      <c:pt idx="20">
                        <c:v>2021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Zulassungsjahr!$J$2:$J$20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2001</c:v>
                      </c:pt>
                      <c:pt idx="4">
                        <c:v>2005</c:v>
                      </c:pt>
                      <c:pt idx="8">
                        <c:v>2009</c:v>
                      </c:pt>
                      <c:pt idx="12">
                        <c:v>2013</c:v>
                      </c:pt>
                      <c:pt idx="16">
                        <c:v>2017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8-ABF6-4234-86C5-36C3F4DE2F59}"/>
                  </c:ext>
                </c:extLst>
              </c15:ser>
            </c15:filteredBarSeries>
          </c:ext>
        </c:extLst>
      </c:barChart>
      <c:catAx>
        <c:axId val="319222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de-DE"/>
          </a:p>
        </c:txPr>
        <c:crossAx val="319218112"/>
        <c:crosses val="autoZero"/>
        <c:auto val="1"/>
        <c:lblAlgn val="ctr"/>
        <c:lblOffset val="100"/>
        <c:noMultiLvlLbl val="0"/>
      </c:catAx>
      <c:valAx>
        <c:axId val="319218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Anzahl Neuzulassungen</a:t>
                </a:r>
              </a:p>
            </c:rich>
          </c:tx>
          <c:layout>
            <c:manualLayout>
              <c:xMode val="edge"/>
              <c:yMode val="edge"/>
              <c:x val="1.1377635456797282E-3"/>
              <c:y val="0.133072761433346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de-DE"/>
          </a:p>
        </c:txPr>
        <c:crossAx val="319222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39750" y="272294"/>
            <a:ext cx="5757863" cy="1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ITCFranklinGothic LT Book" pitchFamily="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9588" y="9183867"/>
            <a:ext cx="719137" cy="58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latin typeface="ITCFranklinGothic LT Book" pitchFamily="2" charset="0"/>
              </a:defRPr>
            </a:lvl1pPr>
          </a:lstStyle>
          <a:p>
            <a:pPr>
              <a:defRPr/>
            </a:pPr>
            <a:r>
              <a:rPr lang="de-DE"/>
              <a:t> Seite </a:t>
            </a:r>
            <a:fld id="{1E5EB103-F31F-4378-805E-E23D6F35AB3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539751" y="9180422"/>
            <a:ext cx="4498975" cy="58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700">
                <a:latin typeface="ITCFranklinGothic LT Book" pitchFamily="2" charset="0"/>
              </a:rPr>
              <a:t>Universitätsklinikum Erlangen</a:t>
            </a:r>
          </a:p>
        </p:txBody>
      </p:sp>
    </p:spTree>
    <p:extLst>
      <p:ext uri="{BB962C8B-B14F-4D97-AF65-F5344CB8AC3E}">
        <p14:creationId xmlns:p14="http://schemas.microsoft.com/office/powerpoint/2010/main" val="3998204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355600" y="741363"/>
            <a:ext cx="5848350" cy="3290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9750" y="4961601"/>
            <a:ext cx="5757863" cy="390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39750" y="272294"/>
            <a:ext cx="5757863" cy="1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ITCFranklinGothic LT Book" pitchFamily="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9752" y="4296380"/>
            <a:ext cx="719138" cy="19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latin typeface="ITCFranklinGothic LT Book" pitchFamily="2" charset="0"/>
              </a:defRPr>
            </a:lvl1pPr>
          </a:lstStyle>
          <a:p>
            <a:pPr>
              <a:defRPr/>
            </a:pPr>
            <a:r>
              <a:rPr lang="de-DE"/>
              <a:t> Seite </a:t>
            </a:r>
            <a:fld id="{A17E7377-EDA5-4BAE-962D-3FBF683D1DC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539751" y="9180422"/>
            <a:ext cx="4498975" cy="58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700" smtClean="0">
                <a:latin typeface="ITCFranklinGothic LT Book" pitchFamily="2" charset="0"/>
              </a:rPr>
              <a:t>Universitätsklinikum Erlangen</a:t>
            </a:r>
          </a:p>
        </p:txBody>
      </p:sp>
    </p:spTree>
    <p:extLst>
      <p:ext uri="{BB962C8B-B14F-4D97-AF65-F5344CB8AC3E}">
        <p14:creationId xmlns:p14="http://schemas.microsoft.com/office/powerpoint/2010/main" val="2906380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355600" y="741363"/>
            <a:ext cx="5848350" cy="32908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de-DE" sz="1200" kern="1200" dirty="0" smtClean="0">
              <a:solidFill>
                <a:schemeClr val="tx1"/>
              </a:solidFill>
              <a:effectLst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 Seite </a:t>
            </a:r>
            <a:fld id="{A17E7377-EDA5-4BAE-962D-3FBF683D1DCE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4755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 Seite </a:t>
            </a:r>
            <a:fld id="{A17E7377-EDA5-4BAE-962D-3FBF683D1DCE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1569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 Seite </a:t>
            </a:r>
            <a:fld id="{A17E7377-EDA5-4BAE-962D-3FBF683D1DCE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6732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 Seite </a:t>
            </a:r>
            <a:fld id="{A17E7377-EDA5-4BAE-962D-3FBF683D1DCE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571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 Seite </a:t>
            </a:r>
            <a:fld id="{A17E7377-EDA5-4BAE-962D-3FBF683D1DCE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7207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 Seite </a:t>
            </a:r>
            <a:fld id="{A17E7377-EDA5-4BAE-962D-3FBF683D1DCE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501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 Seite </a:t>
            </a:r>
            <a:fld id="{A17E7377-EDA5-4BAE-962D-3FBF683D1DCE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371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355600" y="741363"/>
            <a:ext cx="5848350" cy="32908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 Seite </a:t>
            </a:r>
            <a:fld id="{A17E7377-EDA5-4BAE-962D-3FBF683D1DCE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01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 Seite </a:t>
            </a:r>
            <a:fld id="{A17E7377-EDA5-4BAE-962D-3FBF683D1DCE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6765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 Seite </a:t>
            </a:r>
            <a:fld id="{A17E7377-EDA5-4BAE-962D-3FBF683D1DCE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770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 Seite </a:t>
            </a:r>
            <a:fld id="{A17E7377-EDA5-4BAE-962D-3FBF683D1DCE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004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 Seite </a:t>
            </a:r>
            <a:fld id="{A17E7377-EDA5-4BAE-962D-3FBF683D1DCE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038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 Seite </a:t>
            </a:r>
            <a:fld id="{A17E7377-EDA5-4BAE-962D-3FBF683D1DCE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764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 Seite </a:t>
            </a:r>
            <a:fld id="{A17E7377-EDA5-4BAE-962D-3FBF683D1DCE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303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 Seite </a:t>
            </a:r>
            <a:fld id="{A17E7377-EDA5-4BAE-962D-3FBF683D1DCE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2000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32766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400">
              <a:latin typeface="Times New Roman" pitchFamily="18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3276600"/>
            <a:ext cx="12192000" cy="3048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0" y="3581400"/>
            <a:ext cx="12192000" cy="10668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DE" sz="240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78373" y="466725"/>
            <a:ext cx="11205633" cy="12954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noProof="0" dirty="0" smtClean="0"/>
              <a:t>Titelmasterformat durch Klicken bearbeiten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78373" y="2159000"/>
            <a:ext cx="11205633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solidFill>
                  <a:srgbClr val="C0C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noProof="0" dirty="0" smtClean="0"/>
              <a:t>Formatvorlage des Untertitelmasters durch Klicken bearbeiten</a:t>
            </a: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478373" y="5978877"/>
            <a:ext cx="11705093" cy="879123"/>
            <a:chOff x="-1002685" y="6095509"/>
            <a:chExt cx="11705093" cy="879123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55618" y="6095509"/>
              <a:ext cx="2246790" cy="879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02685" y="6303494"/>
              <a:ext cx="1613242" cy="463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32315" y="6244901"/>
              <a:ext cx="1790975" cy="421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Grafik 1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998" y="6168382"/>
              <a:ext cx="1113143" cy="574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216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98036" y="6656388"/>
            <a:ext cx="1439333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878667" y="6656388"/>
            <a:ext cx="4798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78367" y="6656388"/>
            <a:ext cx="480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EDB5D-9BD1-4FD9-A047-A9BFE82DA0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3187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36567" y="466725"/>
            <a:ext cx="2817284" cy="52911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8367" y="466725"/>
            <a:ext cx="8255000" cy="52911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98036" y="6656388"/>
            <a:ext cx="1439333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878667" y="6656388"/>
            <a:ext cx="4798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78367" y="6656388"/>
            <a:ext cx="480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F066F-35F2-435D-94ED-244FEA3E73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1731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367" y="466725"/>
            <a:ext cx="11275484" cy="90011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78367" y="1798641"/>
            <a:ext cx="5535084" cy="39592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16651" y="1798641"/>
            <a:ext cx="5537200" cy="39592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98036" y="6656388"/>
            <a:ext cx="1439333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878667" y="6656388"/>
            <a:ext cx="4798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78367" y="6656388"/>
            <a:ext cx="480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7E4E-E855-43ED-B8AB-2B2024A72B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38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98036" y="6656388"/>
            <a:ext cx="1439333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878667" y="6656388"/>
            <a:ext cx="4798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8842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98036" y="6656388"/>
            <a:ext cx="1439333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878667" y="6656388"/>
            <a:ext cx="4798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78367" y="6656388"/>
            <a:ext cx="480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2AFA1-99AE-416A-A59F-BA759A723DC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718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78367" y="1798641"/>
            <a:ext cx="5535084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16651" y="1798641"/>
            <a:ext cx="55372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98036" y="6656388"/>
            <a:ext cx="1439333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878667" y="6656388"/>
            <a:ext cx="4798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78367" y="6656388"/>
            <a:ext cx="480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D8753-66F6-47B1-9064-D552DEF346C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69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98036" y="6656388"/>
            <a:ext cx="1439333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878667" y="6656388"/>
            <a:ext cx="4798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78367" y="6656388"/>
            <a:ext cx="480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83C62-030A-4679-950F-FDD5A8EC45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52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98036" y="6656388"/>
            <a:ext cx="1439333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878667" y="6656388"/>
            <a:ext cx="4798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78367" y="6656388"/>
            <a:ext cx="480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2AA22-35D2-430D-93F0-A8BD5941BAC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0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98036" y="6656388"/>
            <a:ext cx="1439333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878667" y="6656388"/>
            <a:ext cx="4798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78367" y="6656388"/>
            <a:ext cx="480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461BC-E4B1-4E2A-A512-F789B0F5268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05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98036" y="6656388"/>
            <a:ext cx="1439333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878667" y="6656388"/>
            <a:ext cx="4798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78367" y="6656388"/>
            <a:ext cx="480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CD43-268B-4ED3-8F7F-EA4BF2FE09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2367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98036" y="6656388"/>
            <a:ext cx="1439333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878667" y="6656388"/>
            <a:ext cx="4798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78367" y="6656388"/>
            <a:ext cx="480484" cy="125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80D8E-B60F-493D-8730-2C5BB8F6E9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75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2"/>
          <p:cNvSpPr>
            <a:spLocks noChangeArrowheads="1"/>
          </p:cNvSpPr>
          <p:nvPr/>
        </p:nvSpPr>
        <p:spPr bwMode="auto">
          <a:xfrm>
            <a:off x="0" y="9"/>
            <a:ext cx="12192000" cy="360363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sz="2400"/>
          </a:p>
        </p:txBody>
      </p:sp>
      <p:sp>
        <p:nvSpPr>
          <p:cNvPr id="1034" name="Rectangle 3"/>
          <p:cNvSpPr>
            <a:spLocks noChangeArrowheads="1"/>
          </p:cNvSpPr>
          <p:nvPr/>
        </p:nvSpPr>
        <p:spPr bwMode="auto">
          <a:xfrm flipV="1">
            <a:off x="0" y="358775"/>
            <a:ext cx="12192000" cy="10795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78367" y="466725"/>
            <a:ext cx="11275484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8367" y="1798641"/>
            <a:ext cx="11275484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2" name="Text Box 16"/>
          <p:cNvSpPr txBox="1">
            <a:spLocks noChangeArrowheads="1"/>
          </p:cNvSpPr>
          <p:nvPr/>
        </p:nvSpPr>
        <p:spPr bwMode="auto">
          <a:xfrm>
            <a:off x="478367" y="107950"/>
            <a:ext cx="11275484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GB" sz="1500" smtClean="0"/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478373" y="5978877"/>
            <a:ext cx="11705093" cy="879123"/>
            <a:chOff x="-1002685" y="6095509"/>
            <a:chExt cx="11705093" cy="879123"/>
          </a:xfrm>
        </p:grpSpPr>
        <p:pic>
          <p:nvPicPr>
            <p:cNvPr id="19" name="Picture 2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55618" y="6095509"/>
              <a:ext cx="2246790" cy="879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02685" y="6303494"/>
              <a:ext cx="1613242" cy="463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32315" y="6244901"/>
              <a:ext cx="1790975" cy="421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Grafik 21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998" y="6168382"/>
              <a:ext cx="1113143" cy="574323"/>
            </a:xfrm>
            <a:prstGeom prst="rect">
              <a:avLst/>
            </a:prstGeom>
          </p:spPr>
        </p:pic>
      </p:grpSp>
      <p:sp>
        <p:nvSpPr>
          <p:cNvPr id="23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898525" y="6656388"/>
            <a:ext cx="1079500" cy="125412"/>
          </a:xfrm>
          <a:prstGeom prst="rect">
            <a:avLst/>
          </a:prstGeo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2159000" y="6656388"/>
            <a:ext cx="3598863" cy="125412"/>
          </a:xfrm>
          <a:prstGeom prst="rect">
            <a:avLst/>
          </a:prstGeo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5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8775" y="6656388"/>
            <a:ext cx="539750" cy="125412"/>
          </a:xfrm>
          <a:prstGeom prst="rect">
            <a:avLst/>
          </a:prstGeo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700" r:id="rId3"/>
    <p:sldLayoutId id="2147483699" r:id="rId4"/>
    <p:sldLayoutId id="2147483698" r:id="rId5"/>
    <p:sldLayoutId id="2147483697" r:id="rId6"/>
    <p:sldLayoutId id="2147483696" r:id="rId7"/>
    <p:sldLayoutId id="2147483695" r:id="rId8"/>
    <p:sldLayoutId id="2147483694" r:id="rId9"/>
    <p:sldLayoutId id="2147483693" r:id="rId10"/>
    <p:sldLayoutId id="2147483692" r:id="rId11"/>
    <p:sldLayoutId id="214748369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3200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9pPr>
    </p:titleStyle>
    <p:bodyStyle>
      <a:lvl1pPr marL="342891" indent="-342891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32" indent="-285744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2971" indent="-228594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562061" indent="-228594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1981150" indent="-228594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 sz="1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438339" indent="-228594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895528" indent="-228594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352716" indent="-228594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09905" indent="-228594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0.m4a"/><Relationship Id="rId7" Type="http://schemas.openxmlformats.org/officeDocument/2006/relationships/hyperlink" Target="http://www.pixabay.com/" TargetMode="External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11.m4a"/><Relationship Id="rId7" Type="http://schemas.openxmlformats.org/officeDocument/2006/relationships/image" Target="../media/image18.png"/><Relationship Id="rId12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7.jpeg"/><Relationship Id="rId11" Type="http://schemas.openxmlformats.org/officeDocument/2006/relationships/hyperlink" Target="http://www.pixabay.com/" TargetMode="External"/><Relationship Id="rId5" Type="http://schemas.openxmlformats.org/officeDocument/2006/relationships/notesSlide" Target="../notesSlides/notesSlide11.xml"/><Relationship Id="rId10" Type="http://schemas.openxmlformats.org/officeDocument/2006/relationships/hyperlink" Target="http://www.freedigitalphotos.net/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2.m4a"/><Relationship Id="rId7" Type="http://schemas.openxmlformats.org/officeDocument/2006/relationships/hyperlink" Target="http://www.pixabay.com/" TargetMode="External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digitalphotos.net/" TargetMode="External"/><Relationship Id="rId3" Type="http://schemas.openxmlformats.org/officeDocument/2006/relationships/audio" Target="../media/media13.m4a"/><Relationship Id="rId7" Type="http://schemas.openxmlformats.org/officeDocument/2006/relationships/image" Target="../media/image24.jp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5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5.m4a"/><Relationship Id="rId7" Type="http://schemas.openxmlformats.org/officeDocument/2006/relationships/image" Target="../media/image25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6.m4a"/><Relationship Id="rId7" Type="http://schemas.openxmlformats.org/officeDocument/2006/relationships/image" Target="../media/image27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hyperlink" Target="mailto:ambora.ap@uk-erlangen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xabay.com/" TargetMode="External"/><Relationship Id="rId3" Type="http://schemas.openxmlformats.org/officeDocument/2006/relationships/audio" Target="../media/media3.m4a"/><Relationship Id="rId7" Type="http://schemas.openxmlformats.org/officeDocument/2006/relationships/hyperlink" Target="http://www.freedigitalphotos.net/" TargetMode="External"/><Relationship Id="rId12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9.jpe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xabay.com/" TargetMode="External"/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xabay.com/" TargetMode="External"/><Relationship Id="rId3" Type="http://schemas.openxmlformats.org/officeDocument/2006/relationships/audio" Target="../media/media5.m4a"/><Relationship Id="rId7" Type="http://schemas.openxmlformats.org/officeDocument/2006/relationships/image" Target="../media/image1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hyperlink" Target="http://www.pixabay.com/" TargetMode="External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xabay.com/" TargetMode="External"/><Relationship Id="rId3" Type="http://schemas.openxmlformats.org/officeDocument/2006/relationships/audio" Target="../media/media9.m4a"/><Relationship Id="rId7" Type="http://schemas.openxmlformats.org/officeDocument/2006/relationships/image" Target="../media/image15.jpe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3392" y="476672"/>
            <a:ext cx="10945216" cy="1984304"/>
          </a:xfrm>
        </p:spPr>
        <p:txBody>
          <a:bodyPr/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de-DE" altLang="de-DE" sz="2400" dirty="0" bmk="_Toc461696555"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altLang="de-DE" sz="2400" dirty="0" bmk="_Toc461696555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altLang="de-DE" sz="4400" b="1" dirty="0" smtClean="0" bmk="_Toc461696555">
                <a:ea typeface="Times New Roman" panose="02020603050405020304" pitchFamily="18" charset="0"/>
                <a:cs typeface="Times New Roman" panose="02020603050405020304" pitchFamily="18" charset="0"/>
              </a:rPr>
              <a:t>Orale Tumortherapie: </a:t>
            </a:r>
            <a:br>
              <a:rPr lang="de-DE" altLang="de-DE" sz="4400" b="1" dirty="0" smtClean="0" bmk="_Toc461696555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altLang="de-DE" sz="4400" dirty="0" smtClean="0" bmk="_Toc461696555">
                <a:ea typeface="Times New Roman" panose="02020603050405020304" pitchFamily="18" charset="0"/>
                <a:cs typeface="Times New Roman" panose="02020603050405020304" pitchFamily="18" charset="0"/>
              </a:rPr>
              <a:t>Was sollte ich als Patient/-in beachten?</a:t>
            </a:r>
            <a:endParaRPr lang="de-DE" sz="4400" dirty="0">
              <a:solidFill>
                <a:srgbClr val="FF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885305" y="3790127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09. Oktober 2021</a:t>
            </a:r>
          </a:p>
          <a:p>
            <a:pPr algn="r"/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Patiententag des CCC Erlangen-EMN und des DZI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95262" y="3645024"/>
            <a:ext cx="62822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Pauline Dürr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Fachapothekerin für Klinische Pharmazie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Onkologische Pharmazeutin (DGOP)</a:t>
            </a:r>
          </a:p>
          <a:p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Apotheke des Universitätsklinikums Erlangen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Lehrstuhl für Klinische Pharmakologie und Klinische Toxikologie</a:t>
            </a:r>
          </a:p>
          <a:p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Friedrich-Alexander-Universität Erlangen-Nürnberg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14"/>
    </mc:Choice>
    <mc:Fallback>
      <p:transition spd="slow" advTm="25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Auf Wechselwirkungen achten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7" y="1798641"/>
            <a:ext cx="11162249" cy="39592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Viele orale Tumortherapeutika sind wechselwirkungsanfällig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Folge: verringerte oder verstärkte Wirkung der Tumortherapie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800" dirty="0" smtClean="0"/>
              <a:t>Angabe </a:t>
            </a:r>
            <a:r>
              <a:rPr lang="de-DE" sz="2800" b="1" dirty="0" smtClean="0"/>
              <a:t>aller</a:t>
            </a:r>
            <a:r>
              <a:rPr lang="de-DE" sz="2800" dirty="0" smtClean="0"/>
              <a:t> Medikamente und sonstiger Präparate!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800" dirty="0" smtClean="0"/>
              <a:t>Wechselwirkungscheck durchführen lassen</a:t>
            </a:r>
            <a:endParaRPr lang="de-DE" sz="2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4145483"/>
            <a:ext cx="3168352" cy="159407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055769" y="6669940"/>
            <a:ext cx="6120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Bildquelle: 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www.pixabay.com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ivabalk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89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24"/>
    </mc:Choice>
    <mc:Fallback>
      <p:transition spd="slow" advTm="96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/>
          <p:cNvSpPr/>
          <p:nvPr/>
        </p:nvSpPr>
        <p:spPr bwMode="auto">
          <a:xfrm>
            <a:off x="5519936" y="5742610"/>
            <a:ext cx="2971074" cy="927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Mögliche Wechselwirkungspartner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143584" y="3294093"/>
            <a:ext cx="2974053" cy="1191816"/>
          </a:xfrm>
          <a:prstGeom prst="roundRect">
            <a:avLst/>
          </a:prstGeom>
          <a:ln>
            <a:solidFill>
              <a:srgbClr val="000099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de-DE" sz="32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Orale </a:t>
            </a:r>
          </a:p>
          <a:p>
            <a:pPr algn="ctr"/>
            <a:r>
              <a:rPr lang="de-DE" sz="32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Tumortherapie</a:t>
            </a:r>
            <a:endParaRPr lang="de-DE" sz="32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3386674" y="1622717"/>
            <a:ext cx="3979424" cy="1621788"/>
            <a:chOff x="2128504" y="1664965"/>
            <a:chExt cx="3979424" cy="1621788"/>
          </a:xfrm>
        </p:grpSpPr>
        <p:sp>
          <p:nvSpPr>
            <p:cNvPr id="7" name="Inhaltsplatzhalter 2"/>
            <p:cNvSpPr txBox="1">
              <a:spLocks/>
            </p:cNvSpPr>
            <p:nvPr/>
          </p:nvSpPr>
          <p:spPr bwMode="auto">
            <a:xfrm>
              <a:off x="2128504" y="1664965"/>
              <a:ext cx="3979424" cy="579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</a:defRPr>
              </a:lvl3pPr>
              <a:lvl4pPr marL="1562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</a:defRPr>
              </a:lvl4pPr>
              <a:lvl5pPr marL="19812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4384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8956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3528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100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de-DE" sz="2800" kern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Verordnete Arzneimittel </a:t>
              </a:r>
            </a:p>
          </p:txBody>
        </p:sp>
        <p:cxnSp>
          <p:nvCxnSpPr>
            <p:cNvPr id="8" name="Gerade Verbindung mit Pfeil 7"/>
            <p:cNvCxnSpPr/>
            <p:nvPr/>
          </p:nvCxnSpPr>
          <p:spPr bwMode="auto">
            <a:xfrm>
              <a:off x="4245358" y="2267760"/>
              <a:ext cx="677145" cy="1018993"/>
            </a:xfrm>
            <a:prstGeom prst="straightConnector1">
              <a:avLst/>
            </a:prstGeom>
            <a:solidFill>
              <a:srgbClr val="CCECFF"/>
            </a:solidFill>
            <a:ln w="28575" cap="flat" cmpd="sng" algn="ctr">
              <a:solidFill>
                <a:srgbClr val="000099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uppieren 8"/>
          <p:cNvGrpSpPr/>
          <p:nvPr/>
        </p:nvGrpSpPr>
        <p:grpSpPr>
          <a:xfrm>
            <a:off x="311969" y="2393129"/>
            <a:ext cx="4585813" cy="1168633"/>
            <a:chOff x="162123" y="2623874"/>
            <a:chExt cx="4585813" cy="1168633"/>
          </a:xfrm>
        </p:grpSpPr>
        <p:sp>
          <p:nvSpPr>
            <p:cNvPr id="10" name="Inhaltsplatzhalter 2"/>
            <p:cNvSpPr txBox="1">
              <a:spLocks/>
            </p:cNvSpPr>
            <p:nvPr/>
          </p:nvSpPr>
          <p:spPr bwMode="auto">
            <a:xfrm>
              <a:off x="162123" y="2623874"/>
              <a:ext cx="4194377" cy="473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</a:defRPr>
              </a:lvl3pPr>
              <a:lvl4pPr marL="1562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</a:defRPr>
              </a:lvl4pPr>
              <a:lvl5pPr marL="19812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4384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8956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3528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100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de-DE" sz="2800" kern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Freiverkäufliche Arzneimittel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de-DE" sz="2000" kern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z.B. Mittel gegen Sodbrennen</a:t>
              </a:r>
              <a:endParaRPr lang="de-DE" sz="1800" kern="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Gerade Verbindung mit Pfeil 10"/>
            <p:cNvCxnSpPr/>
            <p:nvPr/>
          </p:nvCxnSpPr>
          <p:spPr bwMode="auto">
            <a:xfrm>
              <a:off x="3705431" y="3246042"/>
              <a:ext cx="1042505" cy="546465"/>
            </a:xfrm>
            <a:prstGeom prst="straightConnector1">
              <a:avLst/>
            </a:prstGeom>
            <a:solidFill>
              <a:srgbClr val="CCECFF"/>
            </a:solidFill>
            <a:ln w="28575" cap="flat" cmpd="sng" algn="ctr">
              <a:solidFill>
                <a:srgbClr val="000099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uppieren 11"/>
          <p:cNvGrpSpPr/>
          <p:nvPr/>
        </p:nvGrpSpPr>
        <p:grpSpPr>
          <a:xfrm>
            <a:off x="7366098" y="1714021"/>
            <a:ext cx="1936964" cy="1514089"/>
            <a:chOff x="5703707" y="1809462"/>
            <a:chExt cx="1936964" cy="1514089"/>
          </a:xfrm>
        </p:grpSpPr>
        <p:cxnSp>
          <p:nvCxnSpPr>
            <p:cNvPr id="13" name="Gerade Verbindung mit Pfeil 12"/>
            <p:cNvCxnSpPr/>
            <p:nvPr/>
          </p:nvCxnSpPr>
          <p:spPr bwMode="auto">
            <a:xfrm flipH="1">
              <a:off x="5703707" y="2367770"/>
              <a:ext cx="751539" cy="955781"/>
            </a:xfrm>
            <a:prstGeom prst="straightConnector1">
              <a:avLst/>
            </a:prstGeom>
            <a:solidFill>
              <a:srgbClr val="CCECFF"/>
            </a:solidFill>
            <a:ln w="28575" cap="flat" cmpd="sng" algn="ctr">
              <a:solidFill>
                <a:srgbClr val="000099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xtfeld 13"/>
            <p:cNvSpPr txBox="1"/>
            <p:nvPr/>
          </p:nvSpPr>
          <p:spPr>
            <a:xfrm>
              <a:off x="5961625" y="1809462"/>
              <a:ext cx="16790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Nahrung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5345947" y="4622005"/>
            <a:ext cx="2960664" cy="1696520"/>
            <a:chOff x="4756038" y="4414456"/>
            <a:chExt cx="2960664" cy="1696520"/>
          </a:xfrm>
        </p:grpSpPr>
        <p:pic>
          <p:nvPicPr>
            <p:cNvPr id="17" name="Picture 4" descr="Zigarette, Kaputt, Ungesund, Rauchen, Sucht, Raucher"/>
            <p:cNvPicPr>
              <a:picLocks noChangeAspect="1" noChangeArrowheads="1"/>
            </p:cNvPicPr>
            <p:nvPr/>
          </p:nvPicPr>
          <p:blipFill>
            <a:blip r:embed="rId6" cstate="print"/>
            <a:srcRect l="12600" t="7087" r="11014" b="14951"/>
            <a:stretch>
              <a:fillRect/>
            </a:stretch>
          </p:blipFill>
          <p:spPr bwMode="auto">
            <a:xfrm>
              <a:off x="6860245" y="5528232"/>
              <a:ext cx="856457" cy="582744"/>
            </a:xfrm>
            <a:prstGeom prst="rect">
              <a:avLst/>
            </a:prstGeom>
            <a:noFill/>
          </p:spPr>
        </p:pic>
        <p:grpSp>
          <p:nvGrpSpPr>
            <p:cNvPr id="18" name="Gruppieren 17"/>
            <p:cNvGrpSpPr/>
            <p:nvPr/>
          </p:nvGrpSpPr>
          <p:grpSpPr>
            <a:xfrm>
              <a:off x="4756038" y="4414456"/>
              <a:ext cx="2104207" cy="1308890"/>
              <a:chOff x="4756038" y="4414456"/>
              <a:chExt cx="2104207" cy="1308890"/>
            </a:xfrm>
          </p:grpSpPr>
          <p:sp>
            <p:nvSpPr>
              <p:cNvPr id="19" name="Inhaltsplatzhalter 2"/>
              <p:cNvSpPr txBox="1">
                <a:spLocks/>
              </p:cNvSpPr>
              <p:nvPr/>
            </p:nvSpPr>
            <p:spPr bwMode="auto">
              <a:xfrm>
                <a:off x="4756038" y="5219290"/>
                <a:ext cx="2104207" cy="5040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5621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4pPr>
                <a:lvl5pPr marL="19812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4384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8956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3528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100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de-DE" sz="280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Genussmittel</a:t>
                </a:r>
                <a:endParaRPr lang="de-DE" kern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0" name="Gerade Verbindung mit Pfeil 19"/>
              <p:cNvCxnSpPr/>
              <p:nvPr/>
            </p:nvCxnSpPr>
            <p:spPr bwMode="auto">
              <a:xfrm flipV="1">
                <a:off x="5808141" y="4414456"/>
                <a:ext cx="176222" cy="781632"/>
              </a:xfrm>
              <a:prstGeom prst="straightConnector1">
                <a:avLst/>
              </a:prstGeom>
              <a:solidFill>
                <a:srgbClr val="CCECFF"/>
              </a:solidFill>
              <a:ln w="28575" cap="flat" cmpd="sng" algn="ctr">
                <a:solidFill>
                  <a:srgbClr val="000099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1" name="Gruppieren 20"/>
          <p:cNvGrpSpPr/>
          <p:nvPr/>
        </p:nvGrpSpPr>
        <p:grpSpPr>
          <a:xfrm>
            <a:off x="8192151" y="2371805"/>
            <a:ext cx="3561700" cy="2071470"/>
            <a:chOff x="7801330" y="2371805"/>
            <a:chExt cx="3561700" cy="2071470"/>
          </a:xfrm>
        </p:grpSpPr>
        <p:grpSp>
          <p:nvGrpSpPr>
            <p:cNvPr id="22" name="Gruppieren 21"/>
            <p:cNvGrpSpPr/>
            <p:nvPr/>
          </p:nvGrpSpPr>
          <p:grpSpPr>
            <a:xfrm>
              <a:off x="7801330" y="2371805"/>
              <a:ext cx="3561700" cy="1305214"/>
              <a:chOff x="7801330" y="2371805"/>
              <a:chExt cx="3561700" cy="1305214"/>
            </a:xfrm>
          </p:grpSpPr>
          <p:sp>
            <p:nvSpPr>
              <p:cNvPr id="24" name="Inhaltsplatzhalter 2"/>
              <p:cNvSpPr txBox="1">
                <a:spLocks/>
              </p:cNvSpPr>
              <p:nvPr/>
            </p:nvSpPr>
            <p:spPr bwMode="auto">
              <a:xfrm>
                <a:off x="9127159" y="2371805"/>
                <a:ext cx="2235871" cy="979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5621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4pPr>
                <a:lvl5pPr marL="19812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4384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8956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3528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100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de-DE" sz="280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Bestimmte Lebensmittel </a:t>
                </a:r>
                <a:endParaRPr lang="de-DE" kern="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5" name="Gerade Verbindung mit Pfeil 24"/>
              <p:cNvCxnSpPr/>
              <p:nvPr/>
            </p:nvCxnSpPr>
            <p:spPr bwMode="auto">
              <a:xfrm flipH="1">
                <a:off x="7801330" y="3408993"/>
                <a:ext cx="1110911" cy="268026"/>
              </a:xfrm>
              <a:prstGeom prst="straightConnector1">
                <a:avLst/>
              </a:prstGeom>
              <a:solidFill>
                <a:srgbClr val="CCECFF"/>
              </a:solidFill>
              <a:ln w="28575" cap="flat" cmpd="sng" algn="ctr">
                <a:solidFill>
                  <a:srgbClr val="000099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3571" y="3507171"/>
              <a:ext cx="1622131" cy="936104"/>
            </a:xfrm>
            <a:prstGeom prst="rect">
              <a:avLst/>
            </a:prstGeom>
          </p:spPr>
        </p:pic>
      </p:grpSp>
      <p:grpSp>
        <p:nvGrpSpPr>
          <p:cNvPr id="26" name="Gruppieren 25"/>
          <p:cNvGrpSpPr/>
          <p:nvPr/>
        </p:nvGrpSpPr>
        <p:grpSpPr>
          <a:xfrm>
            <a:off x="274121" y="3798806"/>
            <a:ext cx="4746562" cy="2478234"/>
            <a:chOff x="-66093" y="3697608"/>
            <a:chExt cx="4746562" cy="2478234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-66093" y="3697608"/>
              <a:ext cx="4746562" cy="1494579"/>
              <a:chOff x="-66093" y="3697608"/>
              <a:chExt cx="4746562" cy="1494579"/>
            </a:xfrm>
          </p:grpSpPr>
          <p:sp>
            <p:nvSpPr>
              <p:cNvPr id="29" name="Inhaltsplatzhalter 2"/>
              <p:cNvSpPr txBox="1">
                <a:spLocks/>
              </p:cNvSpPr>
              <p:nvPr/>
            </p:nvSpPr>
            <p:spPr bwMode="auto">
              <a:xfrm>
                <a:off x="-66093" y="3697608"/>
                <a:ext cx="4305065" cy="14945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5621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4pPr>
                <a:lvl5pPr marL="19812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4384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8956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3528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10000" indent="-228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90000"/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de-DE" sz="280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Nahrungsergänzungsmittel, pflanzliche Präparate…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de-DE" sz="200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aus Apotheke, Drogerie, Internet</a:t>
                </a:r>
              </a:p>
            </p:txBody>
          </p:sp>
          <p:cxnSp>
            <p:nvCxnSpPr>
              <p:cNvPr id="30" name="Gerade Verbindung mit Pfeil 29"/>
              <p:cNvCxnSpPr/>
              <p:nvPr/>
            </p:nvCxnSpPr>
            <p:spPr bwMode="auto">
              <a:xfrm flipV="1">
                <a:off x="3434042" y="4344465"/>
                <a:ext cx="1246427" cy="276050"/>
              </a:xfrm>
              <a:prstGeom prst="straightConnector1">
                <a:avLst/>
              </a:prstGeom>
              <a:solidFill>
                <a:srgbClr val="CCECFF"/>
              </a:solidFill>
              <a:ln w="28575" cap="flat" cmpd="sng" algn="ctr">
                <a:solidFill>
                  <a:srgbClr val="000099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8" name="Picture 2" descr="Kraut Johanniskraut, Blume, Closeup, Flora, Floral"/>
            <p:cNvPicPr>
              <a:picLocks noChangeAspect="1" noChangeArrowheads="1"/>
            </p:cNvPicPr>
            <p:nvPr/>
          </p:nvPicPr>
          <p:blipFill>
            <a:blip r:embed="rId8" cstate="print"/>
            <a:srcRect l="15471" t="27213" r="18380" b="16088"/>
            <a:stretch>
              <a:fillRect/>
            </a:stretch>
          </p:blipFill>
          <p:spPr bwMode="auto">
            <a:xfrm>
              <a:off x="695318" y="5128002"/>
              <a:ext cx="1833720" cy="1047840"/>
            </a:xfrm>
            <a:prstGeom prst="rect">
              <a:avLst/>
            </a:prstGeom>
            <a:noFill/>
          </p:spPr>
        </p:pic>
      </p:grpSp>
      <p:pic>
        <p:nvPicPr>
          <p:cNvPr id="35" name="Grafik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11" y="5095176"/>
            <a:ext cx="866574" cy="1205668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2601642" y="6669940"/>
            <a:ext cx="71774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Bildquellen: 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www.freedigitalphotos.net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(Ancelin); 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www.pixabay.com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-Mix, 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Alexas_Fotos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OpenClipart-Vectors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10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332"/>
    </mc:Choice>
    <mc:Fallback>
      <p:transition spd="slow" advTm="265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Umgang mit Nebenwirkungen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7" y="1798641"/>
            <a:ext cx="11275484" cy="41506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Zielgerichtet bedeutet nicht nebenwirkungsfrei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Mögliche Nebenwirkungen können </a:t>
            </a:r>
            <a:r>
              <a:rPr lang="de-DE" dirty="0" smtClean="0"/>
              <a:t>z.B. sein</a:t>
            </a:r>
            <a:r>
              <a:rPr lang="de-DE" dirty="0"/>
              <a:t>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Durchfälle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Übelkeit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Entzündungen der Mundschleimhaut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Hautausschläge, Juckreiz, sog. Hand-Fuß-Syndrom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smtClean="0"/>
              <a:t>Fatigue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Maßnahmen zur Vorbeugung und Behandlung beachten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Besonders wichtig: frühzeitige Information des Behandlungsteams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8256240" y="1798641"/>
            <a:ext cx="3384376" cy="2172875"/>
            <a:chOff x="8256240" y="1666591"/>
            <a:chExt cx="3384376" cy="2172875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182"/>
            <a:stretch/>
          </p:blipFill>
          <p:spPr>
            <a:xfrm>
              <a:off x="8256240" y="2196617"/>
              <a:ext cx="2016224" cy="1642849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079"/>
            <a:stretch/>
          </p:blipFill>
          <p:spPr>
            <a:xfrm>
              <a:off x="9840416" y="1666591"/>
              <a:ext cx="1800200" cy="1662155"/>
            </a:xfrm>
            <a:prstGeom prst="rect">
              <a:avLst/>
            </a:prstGeom>
          </p:spPr>
        </p:pic>
      </p:grpSp>
      <p:sp>
        <p:nvSpPr>
          <p:cNvPr id="6" name="Textfeld 5"/>
          <p:cNvSpPr txBox="1"/>
          <p:nvPr/>
        </p:nvSpPr>
        <p:spPr>
          <a:xfrm>
            <a:off x="2601642" y="6669940"/>
            <a:ext cx="71774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Bildquellen: 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www.pixabay.com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Mastertux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cocoparisienne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44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748"/>
    </mc:Choice>
    <mc:Fallback>
      <p:transition spd="slow" advTm="210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5519936" y="5742610"/>
            <a:ext cx="2971074" cy="927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Therapietreue ist wichtig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7" y="1844824"/>
            <a:ext cx="11275484" cy="39592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Therapietreue = </a:t>
            </a:r>
            <a:r>
              <a:rPr lang="de-DE" b="1" dirty="0" smtClean="0"/>
              <a:t>regelmäßige</a:t>
            </a:r>
            <a:r>
              <a:rPr lang="de-DE" dirty="0" smtClean="0"/>
              <a:t> und </a:t>
            </a:r>
            <a:r>
              <a:rPr lang="de-DE" b="1" dirty="0" smtClean="0"/>
              <a:t>richtige</a:t>
            </a:r>
            <a:r>
              <a:rPr lang="de-DE" dirty="0" smtClean="0"/>
              <a:t> Einnahme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Grundvoraussetzung einer optimalen Wirkung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Sprechen Sie mögliche Gründe einer mangelnden Therapietreue offen an: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sz="2400" dirty="0" smtClean="0"/>
              <a:t>Vergesslichkeit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sz="2400" dirty="0"/>
              <a:t>Einnahmeschwierigkeiten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sz="2400" dirty="0" smtClean="0"/>
              <a:t>Angst vor Nebenwirkungen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sz="2400" dirty="0" smtClean="0"/>
              <a:t>…</a:t>
            </a:r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928" y="3841060"/>
            <a:ext cx="3322728" cy="24090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2" r="23164"/>
          <a:stretch/>
        </p:blipFill>
        <p:spPr>
          <a:xfrm>
            <a:off x="9264352" y="3917868"/>
            <a:ext cx="1368151" cy="188618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01642" y="6669940"/>
            <a:ext cx="71774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Bildquelle: 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www.freedigitalphotos.net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blackzheep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97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49"/>
    </mc:Choice>
    <mc:Fallback>
      <p:transition spd="slow" advTm="157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Unterstützung bei oraler Tumortherapie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00099"/>
                </a:solidFill>
              </a:rPr>
              <a:t>AMBORA</a:t>
            </a:r>
            <a:r>
              <a:rPr lang="de-DE" dirty="0" smtClean="0"/>
              <a:t>-Projekt am CCC Erlangen-EMN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 smtClean="0">
                <a:sym typeface="Wingdings" panose="05000000000000000000" pitchFamily="2" charset="2"/>
              </a:rPr>
              <a:t>Intensive </a:t>
            </a:r>
            <a:r>
              <a:rPr lang="de-DE" dirty="0">
                <a:sym typeface="Wingdings" panose="05000000000000000000" pitchFamily="2" charset="2"/>
              </a:rPr>
              <a:t>Therapiebegleitung </a:t>
            </a:r>
            <a:r>
              <a:rPr lang="de-DE" dirty="0" smtClean="0">
                <a:sym typeface="Wingdings" panose="05000000000000000000" pitchFamily="2" charset="2"/>
              </a:rPr>
              <a:t>durch Apotheker/-innen und Ärzte/-innen </a:t>
            </a:r>
          </a:p>
          <a:p>
            <a:pPr marL="900000">
              <a:buFont typeface="Symbol" panose="05050102010706020507" pitchFamily="18" charset="2"/>
              <a:buChar char="-"/>
            </a:pPr>
            <a:r>
              <a:rPr lang="de-DE" dirty="0" smtClean="0">
                <a:cs typeface="Arial" panose="020B0604020202020204" pitchFamily="34" charset="0"/>
              </a:rPr>
              <a:t>	Nebenwirkungen </a:t>
            </a:r>
            <a:endParaRPr lang="de-DE" dirty="0">
              <a:cs typeface="Arial" panose="020B0604020202020204" pitchFamily="34" charset="0"/>
            </a:endParaRPr>
          </a:p>
          <a:p>
            <a:pPr marL="900000">
              <a:buFont typeface="Symbol" panose="05050102010706020507" pitchFamily="18" charset="2"/>
              <a:buChar char="-"/>
            </a:pPr>
            <a:r>
              <a:rPr lang="de-DE" dirty="0" smtClean="0">
                <a:cs typeface="Arial" panose="020B0604020202020204" pitchFamily="34" charset="0"/>
              </a:rPr>
              <a:t>Medikationsbezogene Probleme</a:t>
            </a:r>
            <a:endParaRPr lang="de-DE" dirty="0">
              <a:cs typeface="Arial" panose="020B0604020202020204" pitchFamily="34" charset="0"/>
            </a:endParaRPr>
          </a:p>
          <a:p>
            <a:pPr marL="900000">
              <a:buFont typeface="Symbol" panose="05050102010706020507" pitchFamily="18" charset="2"/>
              <a:buChar char="-"/>
            </a:pPr>
            <a:r>
              <a:rPr lang="de-DE" dirty="0" smtClean="0">
                <a:cs typeface="Arial" panose="020B0604020202020204" pitchFamily="34" charset="0"/>
              </a:rPr>
              <a:t>Krankenhausaufenthalte </a:t>
            </a:r>
          </a:p>
          <a:p>
            <a:pPr marL="900000">
              <a:buFont typeface="Symbol" panose="05050102010706020507" pitchFamily="18" charset="2"/>
              <a:buChar char="-"/>
            </a:pPr>
            <a:r>
              <a:rPr lang="de-DE" dirty="0" smtClean="0">
                <a:cs typeface="Arial" panose="020B0604020202020204" pitchFamily="34" charset="0"/>
              </a:rPr>
              <a:t>Patientenbefinden</a:t>
            </a:r>
            <a:r>
              <a:rPr lang="de-DE" dirty="0">
                <a:cs typeface="Arial" panose="020B0604020202020204" pitchFamily="34" charset="0"/>
              </a:rPr>
              <a:t>, </a:t>
            </a:r>
            <a:r>
              <a:rPr lang="de-DE" dirty="0" smtClean="0">
                <a:cs typeface="Arial" panose="020B0604020202020204" pitchFamily="34" charset="0"/>
              </a:rPr>
              <a:t>Therapietreue</a:t>
            </a:r>
            <a:endParaRPr lang="de-DE" dirty="0">
              <a:cs typeface="Arial" panose="020B0604020202020204" pitchFamily="34" charset="0"/>
            </a:endParaRPr>
          </a:p>
        </p:txBody>
      </p:sp>
      <p:sp>
        <p:nvSpPr>
          <p:cNvPr id="5" name="Pfeil nach unten 4"/>
          <p:cNvSpPr/>
          <p:nvPr/>
        </p:nvSpPr>
        <p:spPr bwMode="auto">
          <a:xfrm>
            <a:off x="4007806" y="2996952"/>
            <a:ext cx="287994" cy="359993"/>
          </a:xfrm>
          <a:prstGeom prst="downArrow">
            <a:avLst/>
          </a:prstGeom>
          <a:solidFill>
            <a:srgbClr val="000099"/>
          </a:solidFill>
          <a:ln>
            <a:noFill/>
          </a:ln>
          <a:effectLst/>
          <a:extLst/>
        </p:spPr>
        <p:txBody>
          <a:bodyPr vert="horz" wrap="none" lIns="89988" tIns="46794" rIns="89988" bIns="46794" numCol="1" rtlCol="0" anchor="ctr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Pfeil nach unten 5"/>
          <p:cNvSpPr/>
          <p:nvPr/>
        </p:nvSpPr>
        <p:spPr bwMode="auto">
          <a:xfrm>
            <a:off x="5074805" y="4221088"/>
            <a:ext cx="287994" cy="359993"/>
          </a:xfrm>
          <a:prstGeom prst="downArrow">
            <a:avLst/>
          </a:prstGeom>
          <a:solidFill>
            <a:srgbClr val="000099"/>
          </a:solidFill>
          <a:ln>
            <a:noFill/>
          </a:ln>
          <a:effectLst/>
          <a:extLst/>
        </p:spPr>
        <p:txBody>
          <a:bodyPr vert="horz" wrap="none" lIns="89988" tIns="46794" rIns="89988" bIns="46794" numCol="1" rtlCol="0" anchor="ctr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Pfeil nach unten 6"/>
          <p:cNvSpPr/>
          <p:nvPr/>
        </p:nvSpPr>
        <p:spPr bwMode="auto">
          <a:xfrm>
            <a:off x="6165359" y="3645024"/>
            <a:ext cx="287994" cy="359993"/>
          </a:xfrm>
          <a:prstGeom prst="downArrow">
            <a:avLst/>
          </a:prstGeom>
          <a:solidFill>
            <a:srgbClr val="000099"/>
          </a:solidFill>
          <a:ln>
            <a:noFill/>
          </a:ln>
          <a:effectLst/>
          <a:extLst/>
        </p:spPr>
        <p:txBody>
          <a:bodyPr vert="horz" wrap="none" lIns="89988" tIns="46794" rIns="89988" bIns="46794" numCol="1" rtlCol="0" anchor="ctr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Pfeil nach unten 7"/>
          <p:cNvSpPr/>
          <p:nvPr/>
        </p:nvSpPr>
        <p:spPr bwMode="auto">
          <a:xfrm rot="10800000">
            <a:off x="6453353" y="4797152"/>
            <a:ext cx="288000" cy="360000"/>
          </a:xfrm>
          <a:prstGeom prst="downArrow">
            <a:avLst/>
          </a:prstGeom>
          <a:solidFill>
            <a:srgbClr val="000099"/>
          </a:solidFill>
          <a:ln>
            <a:noFill/>
          </a:ln>
          <a:effectLst/>
          <a:extLst/>
        </p:spPr>
        <p:txBody>
          <a:bodyPr vert="horz" wrap="none" lIns="89988" tIns="46794" rIns="89988" bIns="46794" numCol="1" rtlCol="0" anchor="ctr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Rechteck 11"/>
          <p:cNvSpPr/>
          <p:nvPr/>
        </p:nvSpPr>
        <p:spPr bwMode="auto">
          <a:xfrm>
            <a:off x="2999656" y="5742610"/>
            <a:ext cx="5491354" cy="927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4105062" y="6139432"/>
            <a:ext cx="3981877" cy="432048"/>
            <a:chOff x="1181397" y="3997722"/>
            <a:chExt cx="4848766" cy="561393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838" y="3997722"/>
              <a:ext cx="2916325" cy="561393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1181397" y="4097307"/>
              <a:ext cx="2022451" cy="439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62A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gefördert durch</a:t>
              </a:r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993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10"/>
    </mc:Choice>
    <mc:Fallback>
      <p:transition spd="slow" advTm="80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57" y="1469165"/>
            <a:ext cx="9058275" cy="436245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auto">
          <a:xfrm>
            <a:off x="2999656" y="5742610"/>
            <a:ext cx="5491354" cy="927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Nähere Informationen zu AMBORA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42252" y="5631560"/>
            <a:ext cx="8966116" cy="40011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https://www.ccc.uk-erlangen.de/krebsberatung/orale-tumortherapie-ambora/</a:t>
            </a:r>
          </a:p>
        </p:txBody>
      </p:sp>
      <p:sp>
        <p:nvSpPr>
          <p:cNvPr id="10" name="Ellipse 9"/>
          <p:cNvSpPr/>
          <p:nvPr/>
        </p:nvSpPr>
        <p:spPr bwMode="auto">
          <a:xfrm>
            <a:off x="442252" y="4365104"/>
            <a:ext cx="1909332" cy="504056"/>
          </a:xfrm>
          <a:prstGeom prst="ellipse">
            <a:avLst/>
          </a:prstGeom>
          <a:noFill/>
          <a:ln w="19050">
            <a:solidFill>
              <a:srgbClr val="000099"/>
            </a:solidFill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4105062" y="6139432"/>
            <a:ext cx="3981877" cy="432048"/>
            <a:chOff x="1181397" y="3997722"/>
            <a:chExt cx="4848766" cy="561393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838" y="3997722"/>
              <a:ext cx="2916325" cy="561393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1181397" y="4097307"/>
              <a:ext cx="2022451" cy="439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62A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gefördert durch</a:t>
              </a: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42"/>
    </mc:Choice>
    <mc:Fallback>
      <p:transition spd="slow" advTm="35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5733256"/>
            <a:ext cx="12192000" cy="1124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Informationsmaterialien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60" y="1801920"/>
            <a:ext cx="6059032" cy="43929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5280">
            <a:off x="5230292" y="747291"/>
            <a:ext cx="3943519" cy="56573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17049">
            <a:off x="7537168" y="824695"/>
            <a:ext cx="3878745" cy="55179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16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886"/>
    </mc:Choice>
    <mc:Fallback>
      <p:transition spd="slow" advTm="98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Vielen Dank!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Melden Sie sich gerne bei Fragen:</a:t>
            </a:r>
          </a:p>
          <a:p>
            <a:pPr marL="0" indent="0">
              <a:buNone/>
            </a:pPr>
            <a:r>
              <a:rPr lang="de-DE" dirty="0" smtClean="0"/>
              <a:t>E-Mail: </a:t>
            </a:r>
            <a:r>
              <a:rPr lang="de-DE" dirty="0" smtClean="0">
                <a:hlinkClick r:id="rId4"/>
              </a:rPr>
              <a:t>ambora.ap@uk-erlangen.de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Telefon: 09131/85-22542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8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48"/>
    </mc:Choice>
    <mc:Fallback>
      <p:transition spd="slow" advTm="15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Was Sie gleich erwartet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Was ist orale Tumortherapie und wie wirkt sie?</a:t>
            </a:r>
          </a:p>
          <a:p>
            <a:r>
              <a:rPr lang="de-DE" smtClean="0"/>
              <a:t>Herausforderungen bei oraler Tumortherapie</a:t>
            </a:r>
          </a:p>
          <a:p>
            <a:pPr lvl="1"/>
            <a:r>
              <a:rPr lang="de-DE" smtClean="0"/>
              <a:t>Handhabung und Einnahme</a:t>
            </a:r>
          </a:p>
          <a:p>
            <a:pPr lvl="1"/>
            <a:r>
              <a:rPr lang="de-DE" smtClean="0"/>
              <a:t>Wechselwirkungen</a:t>
            </a:r>
          </a:p>
          <a:p>
            <a:pPr lvl="1"/>
            <a:r>
              <a:rPr lang="de-DE" smtClean="0"/>
              <a:t>Nebenwirkungen</a:t>
            </a:r>
          </a:p>
          <a:p>
            <a:pPr lvl="1"/>
            <a:r>
              <a:rPr lang="de-DE" smtClean="0"/>
              <a:t>Therapietreue</a:t>
            </a:r>
          </a:p>
          <a:p>
            <a:r>
              <a:rPr lang="de-DE" smtClean="0"/>
              <a:t>Therapiebegleitung am CCC Erlangen-EMN: AMBORA</a:t>
            </a:r>
          </a:p>
          <a:p>
            <a:endParaRPr lang="de-DE" smtClean="0"/>
          </a:p>
          <a:p>
            <a:endParaRPr lang="de-D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4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23"/>
    </mc:Choice>
    <mc:Fallback>
      <p:transition spd="slow" advTm="37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ist orale Tumortherapie?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845" y="1584031"/>
            <a:ext cx="4033458" cy="440674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 smtClean="0"/>
              <a:t>Oral</a:t>
            </a:r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3" b="13135"/>
          <a:stretch/>
        </p:blipFill>
        <p:spPr>
          <a:xfrm>
            <a:off x="757396" y="3492759"/>
            <a:ext cx="2830356" cy="139408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035660" y="6669940"/>
            <a:ext cx="6120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Bildquellen: 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www.freedigitalphotos.net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(David Castillo 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Dominici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); 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www.pixabay.com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(PIRO5D, 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quimono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5015880" y="1554183"/>
            <a:ext cx="6519534" cy="5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32" indent="-28574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indent="-228594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6206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981150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438339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6pPr>
            <a:lvl7pPr marL="2895528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7pPr>
            <a:lvl8pPr marL="3352716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8pPr>
            <a:lvl9pPr marL="3809905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b="1" kern="0" dirty="0" smtClean="0"/>
              <a:t>Tumortherapie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64557"/>
            <a:ext cx="2160000" cy="1215000"/>
          </a:xfrm>
          <a:prstGeom prst="rect">
            <a:avLst/>
          </a:prstGeom>
        </p:spPr>
      </p:pic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3965450" y="3007115"/>
            <a:ext cx="2560001" cy="52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32" indent="-28574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indent="-228594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6206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981150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438339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6pPr>
            <a:lvl7pPr marL="2895528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7pPr>
            <a:lvl8pPr marL="3352716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8pPr>
            <a:lvl9pPr marL="3809905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kern="0" dirty="0" smtClean="0"/>
              <a:t>Zytostatika</a:t>
            </a:r>
          </a:p>
        </p:txBody>
      </p:sp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6485501" y="3371915"/>
            <a:ext cx="3580292" cy="85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32" indent="-28574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indent="-228594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6206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981150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438339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6pPr>
            <a:lvl7pPr marL="2895528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7pPr>
            <a:lvl8pPr marL="3352716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8pPr>
            <a:lvl9pPr marL="3809905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de-DE" kern="0" dirty="0" smtClean="0">
                <a:solidFill>
                  <a:srgbClr val="000099"/>
                </a:solidFill>
              </a:rPr>
              <a:t>Zielgerichtete Therapie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2400" kern="0" dirty="0" smtClean="0">
                <a:solidFill>
                  <a:srgbClr val="000099"/>
                </a:solidFill>
              </a:rPr>
              <a:t>Kinaseinhibitoren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4382254"/>
            <a:ext cx="2160000" cy="1215002"/>
          </a:xfrm>
          <a:prstGeom prst="rect">
            <a:avLst/>
          </a:prstGeom>
        </p:spPr>
      </p:pic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192353" y="2971804"/>
            <a:ext cx="3960442" cy="52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32" indent="-28574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indent="-228594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6206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981150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438339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6pPr>
            <a:lvl7pPr marL="2895528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7pPr>
            <a:lvl8pPr marL="3352716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8pPr>
            <a:lvl9pPr marL="3809905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kern="0" dirty="0"/>
              <a:t>=</a:t>
            </a:r>
            <a:r>
              <a:rPr lang="de-DE" kern="0" dirty="0" smtClean="0"/>
              <a:t> Tabletten / Kapseln</a:t>
            </a:r>
            <a:endParaRPr lang="de-DE" kern="0" dirty="0"/>
          </a:p>
        </p:txBody>
      </p:sp>
      <p:sp>
        <p:nvSpPr>
          <p:cNvPr id="7" name="Gestreifter Pfeil nach rechts 6"/>
          <p:cNvSpPr/>
          <p:nvPr/>
        </p:nvSpPr>
        <p:spPr bwMode="auto">
          <a:xfrm rot="8015353">
            <a:off x="6080970" y="2309274"/>
            <a:ext cx="809062" cy="323236"/>
          </a:xfrm>
          <a:prstGeom prst="stripedRightArrow">
            <a:avLst/>
          </a:prstGeom>
          <a:gradFill flip="none" rotWithShape="1">
            <a:gsLst>
              <a:gs pos="0">
                <a:srgbClr val="000099">
                  <a:tint val="66000"/>
                  <a:satMod val="160000"/>
                </a:srgbClr>
              </a:gs>
              <a:gs pos="50000">
                <a:srgbClr val="000099">
                  <a:tint val="44500"/>
                  <a:satMod val="160000"/>
                </a:srgbClr>
              </a:gs>
              <a:gs pos="100000">
                <a:srgbClr val="000099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Gestreifter Pfeil nach rechts 18"/>
          <p:cNvSpPr/>
          <p:nvPr/>
        </p:nvSpPr>
        <p:spPr bwMode="auto">
          <a:xfrm rot="1815506">
            <a:off x="9621311" y="2200493"/>
            <a:ext cx="809062" cy="324000"/>
          </a:xfrm>
          <a:prstGeom prst="stripedRightArrow">
            <a:avLst/>
          </a:prstGeom>
          <a:gradFill flip="none" rotWithShape="1">
            <a:gsLst>
              <a:gs pos="0">
                <a:srgbClr val="000099">
                  <a:tint val="66000"/>
                  <a:satMod val="160000"/>
                </a:srgbClr>
              </a:gs>
              <a:gs pos="50000">
                <a:srgbClr val="000099">
                  <a:tint val="44500"/>
                  <a:satMod val="160000"/>
                </a:srgbClr>
              </a:gs>
              <a:gs pos="100000">
                <a:srgbClr val="000099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0" r="-1"/>
          <a:stretch/>
        </p:blipFill>
        <p:spPr>
          <a:xfrm>
            <a:off x="8688288" y="4865337"/>
            <a:ext cx="1585355" cy="1099860"/>
          </a:xfrm>
          <a:prstGeom prst="rect">
            <a:avLst/>
          </a:prstGeom>
        </p:spPr>
      </p:pic>
      <p:sp>
        <p:nvSpPr>
          <p:cNvPr id="16" name="Gestreifter Pfeil nach rechts 15"/>
          <p:cNvSpPr/>
          <p:nvPr/>
        </p:nvSpPr>
        <p:spPr bwMode="auto">
          <a:xfrm rot="5400000">
            <a:off x="7871116" y="2691510"/>
            <a:ext cx="809062" cy="324000"/>
          </a:xfrm>
          <a:prstGeom prst="stripedRightArrow">
            <a:avLst/>
          </a:prstGeom>
          <a:gradFill flip="none" rotWithShape="1">
            <a:gsLst>
              <a:gs pos="0">
                <a:srgbClr val="000099">
                  <a:tint val="66000"/>
                  <a:satMod val="160000"/>
                </a:srgbClr>
              </a:gs>
              <a:gs pos="50000">
                <a:srgbClr val="000099">
                  <a:tint val="44500"/>
                  <a:satMod val="160000"/>
                </a:srgbClr>
              </a:gs>
              <a:gs pos="100000">
                <a:srgbClr val="000099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Inhaltsplatzhalter 2"/>
          <p:cNvSpPr txBox="1">
            <a:spLocks/>
          </p:cNvSpPr>
          <p:nvPr/>
        </p:nvSpPr>
        <p:spPr bwMode="auto">
          <a:xfrm>
            <a:off x="9702488" y="2706002"/>
            <a:ext cx="2279686" cy="60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32" indent="-285744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indent="-228594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6206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981150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438339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6pPr>
            <a:lvl7pPr marL="2895528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7pPr>
            <a:lvl8pPr marL="3352716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8pPr>
            <a:lvl9pPr marL="3809905" indent="-228594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de-DE" kern="0" dirty="0" smtClean="0"/>
              <a:t>….</a:t>
            </a:r>
            <a:endParaRPr lang="de-DE" kern="0" dirty="0" smtClean="0">
              <a:solidFill>
                <a:srgbClr val="000099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8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85"/>
    </mc:Choice>
    <mc:Fallback>
      <p:transition spd="slow" advTm="147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8" dur="indefinit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7" grpId="0" animBg="1"/>
      <p:bldP spid="19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6" t="19113" r="17136" b="19551"/>
          <a:stretch/>
        </p:blipFill>
        <p:spPr>
          <a:xfrm>
            <a:off x="5451366" y="2613809"/>
            <a:ext cx="377073" cy="6372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19113" r="52487" b="19551"/>
          <a:stretch/>
        </p:blipFill>
        <p:spPr>
          <a:xfrm>
            <a:off x="5446800" y="2607179"/>
            <a:ext cx="371608" cy="648000"/>
          </a:xfrm>
          <a:prstGeom prst="rect">
            <a:avLst/>
          </a:prstGeom>
        </p:spPr>
      </p:pic>
      <p:sp>
        <p:nvSpPr>
          <p:cNvPr id="14" name="Pfeil nach unten 13"/>
          <p:cNvSpPr/>
          <p:nvPr/>
        </p:nvSpPr>
        <p:spPr bwMode="auto">
          <a:xfrm>
            <a:off x="5542310" y="3591804"/>
            <a:ext cx="171275" cy="360040"/>
          </a:xfrm>
          <a:prstGeom prst="downArrow">
            <a:avLst/>
          </a:prstGeom>
          <a:gradFill flip="none" rotWithShape="1">
            <a:gsLst>
              <a:gs pos="0">
                <a:srgbClr val="000099">
                  <a:tint val="66000"/>
                  <a:satMod val="160000"/>
                </a:srgbClr>
              </a:gs>
              <a:gs pos="50000">
                <a:srgbClr val="000099">
                  <a:tint val="44500"/>
                  <a:satMod val="160000"/>
                </a:srgbClr>
              </a:gs>
              <a:gs pos="100000">
                <a:srgbClr val="000099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Pfeil nach unten 12"/>
          <p:cNvSpPr/>
          <p:nvPr/>
        </p:nvSpPr>
        <p:spPr bwMode="auto">
          <a:xfrm>
            <a:off x="5542310" y="3251348"/>
            <a:ext cx="171275" cy="360040"/>
          </a:xfrm>
          <a:prstGeom prst="downArrow">
            <a:avLst/>
          </a:prstGeom>
          <a:gradFill flip="none" rotWithShape="1">
            <a:gsLst>
              <a:gs pos="0">
                <a:srgbClr val="000099">
                  <a:tint val="66000"/>
                  <a:satMod val="160000"/>
                </a:srgbClr>
              </a:gs>
              <a:gs pos="50000">
                <a:srgbClr val="000099">
                  <a:tint val="44500"/>
                  <a:satMod val="160000"/>
                </a:srgbClr>
              </a:gs>
              <a:gs pos="100000">
                <a:srgbClr val="000099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Wirkungsweise von Kinaseinhibitoren</a:t>
            </a:r>
            <a:endParaRPr lang="de-DE" dirty="0"/>
          </a:p>
        </p:txBody>
      </p:sp>
      <p:sp>
        <p:nvSpPr>
          <p:cNvPr id="5" name="Ellipse 4"/>
          <p:cNvSpPr/>
          <p:nvPr/>
        </p:nvSpPr>
        <p:spPr bwMode="auto">
          <a:xfrm>
            <a:off x="3719736" y="2583692"/>
            <a:ext cx="4896544" cy="3240360"/>
          </a:xfrm>
          <a:prstGeom prst="ellipse">
            <a:avLst/>
          </a:prstGeom>
          <a:noFill/>
          <a:ln w="57150">
            <a:solidFill>
              <a:srgbClr val="000099"/>
            </a:solidFill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4943872" y="3996234"/>
            <a:ext cx="1453789" cy="712887"/>
          </a:xfrm>
          <a:prstGeom prst="ellipse">
            <a:avLst/>
          </a:prstGeom>
          <a:solidFill>
            <a:srgbClr val="000099">
              <a:alpha val="40000"/>
            </a:srgbClr>
          </a:solidFill>
          <a:ln w="57150"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Zellwachstum</a:t>
            </a:r>
            <a:endParaRPr kumimoji="0" lang="de-DE" sz="20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5447928" y="2098198"/>
            <a:ext cx="3312368" cy="761997"/>
            <a:chOff x="3431704" y="2367442"/>
            <a:chExt cx="3312368" cy="761997"/>
          </a:xfrm>
        </p:grpSpPr>
        <p:sp>
          <p:nvSpPr>
            <p:cNvPr id="9" name="Freihandform 8"/>
            <p:cNvSpPr/>
            <p:nvPr/>
          </p:nvSpPr>
          <p:spPr bwMode="auto">
            <a:xfrm>
              <a:off x="3431704" y="2420888"/>
              <a:ext cx="360040" cy="708551"/>
            </a:xfrm>
            <a:custGeom>
              <a:avLst/>
              <a:gdLst>
                <a:gd name="connsiteX0" fmla="*/ 490873 w 576064"/>
                <a:gd name="connsiteY0" fmla="*/ 0 h 1003132"/>
                <a:gd name="connsiteX1" fmla="*/ 492527 w 576064"/>
                <a:gd name="connsiteY1" fmla="*/ 407336 h 1003132"/>
                <a:gd name="connsiteX2" fmla="*/ 397502 w 576064"/>
                <a:gd name="connsiteY2" fmla="*/ 470994 h 1003132"/>
                <a:gd name="connsiteX3" fmla="*/ 360040 w 576064"/>
                <a:gd name="connsiteY3" fmla="*/ 478442 h 1003132"/>
                <a:gd name="connsiteX4" fmla="*/ 360040 w 576064"/>
                <a:gd name="connsiteY4" fmla="*/ 979129 h 1003132"/>
                <a:gd name="connsiteX5" fmla="*/ 336037 w 576064"/>
                <a:gd name="connsiteY5" fmla="*/ 1003132 h 1003132"/>
                <a:gd name="connsiteX6" fmla="*/ 240027 w 576064"/>
                <a:gd name="connsiteY6" fmla="*/ 1003132 h 1003132"/>
                <a:gd name="connsiteX7" fmla="*/ 216024 w 576064"/>
                <a:gd name="connsiteY7" fmla="*/ 979129 h 1003132"/>
                <a:gd name="connsiteX8" fmla="*/ 216024 w 576064"/>
                <a:gd name="connsiteY8" fmla="*/ 478594 h 1003132"/>
                <a:gd name="connsiteX9" fmla="*/ 180730 w 576064"/>
                <a:gd name="connsiteY9" fmla="*/ 471875 h 1003132"/>
                <a:gd name="connsiteX10" fmla="*/ 85191 w 576064"/>
                <a:gd name="connsiteY10" fmla="*/ 408990 h 1003132"/>
                <a:gd name="connsiteX11" fmla="*/ 83537 w 576064"/>
                <a:gd name="connsiteY11" fmla="*/ 1654 h 1003132"/>
                <a:gd name="connsiteX12" fmla="*/ 288032 w 576064"/>
                <a:gd name="connsiteY12" fmla="*/ 204495 h 100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6064" h="1003132">
                  <a:moveTo>
                    <a:pt x="490873" y="0"/>
                  </a:moveTo>
                  <a:cubicBezTo>
                    <a:pt x="603812" y="112026"/>
                    <a:pt x="604553" y="294396"/>
                    <a:pt x="492527" y="407336"/>
                  </a:cubicBezTo>
                  <a:cubicBezTo>
                    <a:pt x="464520" y="435571"/>
                    <a:pt x="432117" y="456793"/>
                    <a:pt x="397502" y="470994"/>
                  </a:cubicBezTo>
                  <a:lnTo>
                    <a:pt x="360040" y="478442"/>
                  </a:lnTo>
                  <a:lnTo>
                    <a:pt x="360040" y="979129"/>
                  </a:lnTo>
                  <a:cubicBezTo>
                    <a:pt x="360040" y="992385"/>
                    <a:pt x="349293" y="1003132"/>
                    <a:pt x="336037" y="1003132"/>
                  </a:cubicBezTo>
                  <a:lnTo>
                    <a:pt x="240027" y="1003132"/>
                  </a:lnTo>
                  <a:cubicBezTo>
                    <a:pt x="226771" y="1003132"/>
                    <a:pt x="216024" y="992385"/>
                    <a:pt x="216024" y="979129"/>
                  </a:cubicBezTo>
                  <a:lnTo>
                    <a:pt x="216024" y="478594"/>
                  </a:lnTo>
                  <a:lnTo>
                    <a:pt x="180730" y="471875"/>
                  </a:lnTo>
                  <a:cubicBezTo>
                    <a:pt x="146000" y="457955"/>
                    <a:pt x="113426" y="436996"/>
                    <a:pt x="85191" y="408990"/>
                  </a:cubicBezTo>
                  <a:cubicBezTo>
                    <a:pt x="-27748" y="296964"/>
                    <a:pt x="-28489" y="114594"/>
                    <a:pt x="83537" y="1654"/>
                  </a:cubicBezTo>
                  <a:lnTo>
                    <a:pt x="288032" y="2044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>
                    <a:shade val="30000"/>
                    <a:satMod val="115000"/>
                  </a:srgbClr>
                </a:gs>
                <a:gs pos="50000">
                  <a:srgbClr val="000099">
                    <a:shade val="67500"/>
                    <a:satMod val="115000"/>
                  </a:srgbClr>
                </a:gs>
                <a:gs pos="100000">
                  <a:srgbClr val="000099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extLst/>
          </p:spPr>
          <p:txBody>
            <a:bodyPr vert="horz" wrap="square" lIns="90000" tIns="46800" rIns="90000" bIns="46800" numCol="1" spcCol="0" rtlCol="0" fromWordArt="0" anchor="ctr" anchorCtr="0" forceAA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791744" y="2367442"/>
              <a:ext cx="295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Bindestelle (Rezeptor)</a:t>
              </a:r>
              <a:endParaRPr lang="de-DE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5457256" y="1484784"/>
            <a:ext cx="3311242" cy="676578"/>
            <a:chOff x="3441032" y="1754028"/>
            <a:chExt cx="3311242" cy="676578"/>
          </a:xfrm>
        </p:grpSpPr>
        <p:sp>
          <p:nvSpPr>
            <p:cNvPr id="10" name="Träne 9"/>
            <p:cNvSpPr/>
            <p:nvPr/>
          </p:nvSpPr>
          <p:spPr bwMode="auto">
            <a:xfrm rot="8208714">
              <a:off x="3441032" y="2070566"/>
              <a:ext cx="360040" cy="360040"/>
            </a:xfrm>
            <a:prstGeom prst="teardrop">
              <a:avLst/>
            </a:prstGeom>
            <a:gradFill flip="none" rotWithShape="1">
              <a:gsLst>
                <a:gs pos="0">
                  <a:srgbClr val="0CA67A">
                    <a:tint val="66000"/>
                    <a:satMod val="160000"/>
                  </a:srgbClr>
                </a:gs>
                <a:gs pos="50000">
                  <a:srgbClr val="0CA67A">
                    <a:tint val="44500"/>
                    <a:satMod val="160000"/>
                  </a:srgbClr>
                </a:gs>
                <a:gs pos="100000">
                  <a:srgbClr val="0CA67A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>
              <a:noFill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3799946" y="1754028"/>
              <a:ext cx="295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A6DE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Botenstoff</a:t>
              </a:r>
              <a:endParaRPr lang="de-DE" dirty="0">
                <a:solidFill>
                  <a:srgbClr val="A6DEC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5576048" y="5462244"/>
            <a:ext cx="149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Körperzelle</a:t>
            </a:r>
            <a:endParaRPr lang="de-DE" sz="18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367548" y="4167636"/>
            <a:ext cx="95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9999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Zellkern</a:t>
            </a:r>
            <a:endParaRPr lang="de-DE" sz="2800" dirty="0">
              <a:solidFill>
                <a:srgbClr val="9999D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5873876" y="2837840"/>
            <a:ext cx="104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B9B9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Kinase</a:t>
            </a:r>
            <a:endParaRPr lang="de-DE" dirty="0">
              <a:solidFill>
                <a:srgbClr val="B9B9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055769" y="6669360"/>
            <a:ext cx="6120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Bildquelle: 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www.pixabay.com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kinggodarts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37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41"/>
    </mc:Choice>
    <mc:Fallback>
      <p:transition spd="slow" advTm="55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6" t="19113" r="17136" b="19551"/>
          <a:stretch/>
        </p:blipFill>
        <p:spPr>
          <a:xfrm>
            <a:off x="5451366" y="2583456"/>
            <a:ext cx="377073" cy="6372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19113" r="52487" b="19551"/>
          <a:stretch/>
        </p:blipFill>
        <p:spPr>
          <a:xfrm>
            <a:off x="5447928" y="2583456"/>
            <a:ext cx="371608" cy="648000"/>
          </a:xfrm>
          <a:prstGeom prst="rect">
            <a:avLst/>
          </a:prstGeom>
        </p:spPr>
      </p:pic>
      <p:sp>
        <p:nvSpPr>
          <p:cNvPr id="14" name="Pfeil nach unten 13"/>
          <p:cNvSpPr/>
          <p:nvPr/>
        </p:nvSpPr>
        <p:spPr bwMode="auto">
          <a:xfrm>
            <a:off x="5542310" y="3568081"/>
            <a:ext cx="171275" cy="360040"/>
          </a:xfrm>
          <a:prstGeom prst="down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Pfeil nach unten 12"/>
          <p:cNvSpPr/>
          <p:nvPr/>
        </p:nvSpPr>
        <p:spPr bwMode="auto">
          <a:xfrm>
            <a:off x="5542310" y="3227625"/>
            <a:ext cx="171275" cy="360040"/>
          </a:xfrm>
          <a:prstGeom prst="down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Wirkungsweise von Kinaseinhibitoren</a:t>
            </a:r>
            <a:endParaRPr lang="de-DE" dirty="0"/>
          </a:p>
        </p:txBody>
      </p:sp>
      <p:sp>
        <p:nvSpPr>
          <p:cNvPr id="5" name="Ellipse 4"/>
          <p:cNvSpPr/>
          <p:nvPr/>
        </p:nvSpPr>
        <p:spPr bwMode="auto">
          <a:xfrm>
            <a:off x="3719736" y="2584800"/>
            <a:ext cx="4896544" cy="324036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4943872" y="3972511"/>
            <a:ext cx="1453789" cy="712887"/>
          </a:xfrm>
          <a:prstGeom prst="ellipse">
            <a:avLst/>
          </a:prstGeom>
          <a:solidFill>
            <a:srgbClr val="C00000">
              <a:alpha val="40000"/>
            </a:srgbClr>
          </a:solidFill>
          <a:ln w="57150"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Zellwachstum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5447928" y="2098800"/>
            <a:ext cx="3312368" cy="761997"/>
            <a:chOff x="3431704" y="2367442"/>
            <a:chExt cx="3312368" cy="761997"/>
          </a:xfrm>
        </p:grpSpPr>
        <p:sp>
          <p:nvSpPr>
            <p:cNvPr id="9" name="Freihandform 8"/>
            <p:cNvSpPr/>
            <p:nvPr/>
          </p:nvSpPr>
          <p:spPr bwMode="auto">
            <a:xfrm>
              <a:off x="3431704" y="2420888"/>
              <a:ext cx="360040" cy="708551"/>
            </a:xfrm>
            <a:custGeom>
              <a:avLst/>
              <a:gdLst>
                <a:gd name="connsiteX0" fmla="*/ 490873 w 576064"/>
                <a:gd name="connsiteY0" fmla="*/ 0 h 1003132"/>
                <a:gd name="connsiteX1" fmla="*/ 492527 w 576064"/>
                <a:gd name="connsiteY1" fmla="*/ 407336 h 1003132"/>
                <a:gd name="connsiteX2" fmla="*/ 397502 w 576064"/>
                <a:gd name="connsiteY2" fmla="*/ 470994 h 1003132"/>
                <a:gd name="connsiteX3" fmla="*/ 360040 w 576064"/>
                <a:gd name="connsiteY3" fmla="*/ 478442 h 1003132"/>
                <a:gd name="connsiteX4" fmla="*/ 360040 w 576064"/>
                <a:gd name="connsiteY4" fmla="*/ 979129 h 1003132"/>
                <a:gd name="connsiteX5" fmla="*/ 336037 w 576064"/>
                <a:gd name="connsiteY5" fmla="*/ 1003132 h 1003132"/>
                <a:gd name="connsiteX6" fmla="*/ 240027 w 576064"/>
                <a:gd name="connsiteY6" fmla="*/ 1003132 h 1003132"/>
                <a:gd name="connsiteX7" fmla="*/ 216024 w 576064"/>
                <a:gd name="connsiteY7" fmla="*/ 979129 h 1003132"/>
                <a:gd name="connsiteX8" fmla="*/ 216024 w 576064"/>
                <a:gd name="connsiteY8" fmla="*/ 478594 h 1003132"/>
                <a:gd name="connsiteX9" fmla="*/ 180730 w 576064"/>
                <a:gd name="connsiteY9" fmla="*/ 471875 h 1003132"/>
                <a:gd name="connsiteX10" fmla="*/ 85191 w 576064"/>
                <a:gd name="connsiteY10" fmla="*/ 408990 h 1003132"/>
                <a:gd name="connsiteX11" fmla="*/ 83537 w 576064"/>
                <a:gd name="connsiteY11" fmla="*/ 1654 h 1003132"/>
                <a:gd name="connsiteX12" fmla="*/ 288032 w 576064"/>
                <a:gd name="connsiteY12" fmla="*/ 204495 h 100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6064" h="1003132">
                  <a:moveTo>
                    <a:pt x="490873" y="0"/>
                  </a:moveTo>
                  <a:cubicBezTo>
                    <a:pt x="603812" y="112026"/>
                    <a:pt x="604553" y="294396"/>
                    <a:pt x="492527" y="407336"/>
                  </a:cubicBezTo>
                  <a:cubicBezTo>
                    <a:pt x="464520" y="435571"/>
                    <a:pt x="432117" y="456793"/>
                    <a:pt x="397502" y="470994"/>
                  </a:cubicBezTo>
                  <a:lnTo>
                    <a:pt x="360040" y="478442"/>
                  </a:lnTo>
                  <a:lnTo>
                    <a:pt x="360040" y="979129"/>
                  </a:lnTo>
                  <a:cubicBezTo>
                    <a:pt x="360040" y="992385"/>
                    <a:pt x="349293" y="1003132"/>
                    <a:pt x="336037" y="1003132"/>
                  </a:cubicBezTo>
                  <a:lnTo>
                    <a:pt x="240027" y="1003132"/>
                  </a:lnTo>
                  <a:cubicBezTo>
                    <a:pt x="226771" y="1003132"/>
                    <a:pt x="216024" y="992385"/>
                    <a:pt x="216024" y="979129"/>
                  </a:cubicBezTo>
                  <a:lnTo>
                    <a:pt x="216024" y="478594"/>
                  </a:lnTo>
                  <a:lnTo>
                    <a:pt x="180730" y="471875"/>
                  </a:lnTo>
                  <a:cubicBezTo>
                    <a:pt x="146000" y="457955"/>
                    <a:pt x="113426" y="436996"/>
                    <a:pt x="85191" y="408990"/>
                  </a:cubicBezTo>
                  <a:cubicBezTo>
                    <a:pt x="-27748" y="296964"/>
                    <a:pt x="-28489" y="114594"/>
                    <a:pt x="83537" y="1654"/>
                  </a:cubicBezTo>
                  <a:lnTo>
                    <a:pt x="288032" y="2044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>
                    <a:shade val="30000"/>
                    <a:satMod val="115000"/>
                  </a:srgbClr>
                </a:gs>
                <a:gs pos="50000">
                  <a:srgbClr val="000099">
                    <a:shade val="67500"/>
                    <a:satMod val="115000"/>
                  </a:srgbClr>
                </a:gs>
                <a:gs pos="100000">
                  <a:srgbClr val="000099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extLst/>
          </p:spPr>
          <p:txBody>
            <a:bodyPr vert="horz" wrap="square" lIns="90000" tIns="46800" rIns="90000" bIns="46800" numCol="1" spcCol="0" rtlCol="0" fromWordArt="0" anchor="ctr" anchorCtr="0" forceAA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791744" y="2367442"/>
              <a:ext cx="295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Bindestelle (Rezeptor)</a:t>
              </a:r>
              <a:endParaRPr lang="de-DE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5576048" y="5431891"/>
            <a:ext cx="1291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Krebszelle</a:t>
            </a:r>
            <a:endParaRPr lang="de-DE" sz="1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367548" y="4143913"/>
            <a:ext cx="102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E6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Zellkern</a:t>
            </a:r>
            <a:endParaRPr lang="de-DE" sz="2800" dirty="0">
              <a:solidFill>
                <a:srgbClr val="E699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5873876" y="2814117"/>
            <a:ext cx="104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4B9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Kinase</a:t>
            </a:r>
            <a:endParaRPr lang="de-DE" dirty="0">
              <a:solidFill>
                <a:srgbClr val="F4B9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Nach links gekrümmter Pfeil 50"/>
          <p:cNvSpPr/>
          <p:nvPr/>
        </p:nvSpPr>
        <p:spPr bwMode="auto">
          <a:xfrm rot="15555703">
            <a:off x="3841513" y="1247480"/>
            <a:ext cx="807822" cy="2620673"/>
          </a:xfrm>
          <a:prstGeom prst="curvedLeftArrow">
            <a:avLst>
              <a:gd name="adj1" fmla="val 17945"/>
              <a:gd name="adj2" fmla="val 54844"/>
              <a:gd name="adj3" fmla="val 20740"/>
            </a:avLst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055769" y="6669940"/>
            <a:ext cx="6120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Bildquellen: 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www.pixabay.com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kinggodarts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b0red)</a:t>
            </a:r>
            <a:endParaRPr 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7536160" y="1519977"/>
            <a:ext cx="3507382" cy="535080"/>
            <a:chOff x="3682609" y="1763979"/>
            <a:chExt cx="3507382" cy="535080"/>
          </a:xfrm>
        </p:grpSpPr>
        <p:sp>
          <p:nvSpPr>
            <p:cNvPr id="24" name="Träne 23"/>
            <p:cNvSpPr/>
            <p:nvPr/>
          </p:nvSpPr>
          <p:spPr bwMode="auto">
            <a:xfrm rot="11001175">
              <a:off x="3682609" y="1939019"/>
              <a:ext cx="360040" cy="360040"/>
            </a:xfrm>
            <a:prstGeom prst="teardrop">
              <a:avLst/>
            </a:prstGeom>
            <a:gradFill flip="none" rotWithShape="1">
              <a:gsLst>
                <a:gs pos="0">
                  <a:srgbClr val="0CA67A">
                    <a:tint val="66000"/>
                    <a:satMod val="160000"/>
                  </a:srgbClr>
                </a:gs>
                <a:gs pos="50000">
                  <a:srgbClr val="0CA67A">
                    <a:tint val="44500"/>
                    <a:satMod val="160000"/>
                  </a:srgbClr>
                </a:gs>
                <a:gs pos="100000">
                  <a:srgbClr val="0CA67A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>
              <a:noFill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237663" y="1763979"/>
              <a:ext cx="295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A6DE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Botenstoff</a:t>
              </a:r>
              <a:endParaRPr lang="de-DE" dirty="0">
                <a:solidFill>
                  <a:srgbClr val="A6DEC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659996" y="3148507"/>
            <a:ext cx="2059740" cy="1018155"/>
            <a:chOff x="1659996" y="3508688"/>
            <a:chExt cx="2059740" cy="1018155"/>
          </a:xfrm>
        </p:grpSpPr>
        <p:sp>
          <p:nvSpPr>
            <p:cNvPr id="40" name="Textfeld 39"/>
            <p:cNvSpPr txBox="1"/>
            <p:nvPr/>
          </p:nvSpPr>
          <p:spPr>
            <a:xfrm>
              <a:off x="1659996" y="3508688"/>
              <a:ext cx="2059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Kinaseinhibitor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43888" flipV="1">
              <a:off x="2317173" y="3786696"/>
              <a:ext cx="745386" cy="734907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04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23"/>
    </mc:Choice>
    <mc:Fallback>
      <p:transition spd="slow" advTm="78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3" grpId="0" animBg="1"/>
      <p:bldP spid="13" grpId="1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Bedeutung oraler Tumortherapie nimmt stetig zu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7" y="4941168"/>
            <a:ext cx="11274016" cy="93610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Insgesamt ca. </a:t>
            </a:r>
            <a:r>
              <a:rPr lang="de-DE" dirty="0" smtClean="0">
                <a:solidFill>
                  <a:srgbClr val="000099"/>
                </a:solidFill>
              </a:rPr>
              <a:t>100 verschiedene orale Krebsmedikamente </a:t>
            </a:r>
            <a:r>
              <a:rPr lang="de-DE" dirty="0" smtClean="0"/>
              <a:t>– etwa die Hälfte sind Kinaseinhibitoren</a:t>
            </a:r>
            <a:endParaRPr lang="de-DE" dirty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5115578" y="6639163"/>
            <a:ext cx="19608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Stand: 13.09.2021</a:t>
            </a: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xmlns="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207049"/>
              </p:ext>
            </p:extLst>
          </p:nvPr>
        </p:nvGraphicFramePr>
        <p:xfrm>
          <a:off x="478366" y="1567422"/>
          <a:ext cx="11162249" cy="3445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693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25"/>
    </mc:Choice>
    <mc:Fallback>
      <p:transition spd="slow" advTm="65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7">
            <a:extLst>
              <a:ext uri="{FF2B5EF4-FFF2-40B4-BE49-F238E27FC236}">
                <a16:creationId xmlns:a16="http://schemas.microsoft.com/office/drawing/2014/main" xmlns="" id="{192DAEB1-2932-4E66-B3F6-38849CDCCA39}"/>
              </a:ext>
            </a:extLst>
          </p:cNvPr>
          <p:cNvSpPr/>
          <p:nvPr/>
        </p:nvSpPr>
        <p:spPr>
          <a:xfrm>
            <a:off x="6270797" y="1772816"/>
            <a:ext cx="5544000" cy="3960000"/>
          </a:xfrm>
          <a:prstGeom prst="roundRect">
            <a:avLst/>
          </a:prstGeom>
          <a:solidFill>
            <a:srgbClr val="C00000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80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1" name="Abgerundetes Rechteck 6">
            <a:extLst>
              <a:ext uri="{FF2B5EF4-FFF2-40B4-BE49-F238E27FC236}">
                <a16:creationId xmlns:a16="http://schemas.microsoft.com/office/drawing/2014/main" xmlns="" id="{C614C709-9172-4288-9770-B790F6FF62B4}"/>
              </a:ext>
            </a:extLst>
          </p:cNvPr>
          <p:cNvSpPr/>
          <p:nvPr/>
        </p:nvSpPr>
        <p:spPr>
          <a:xfrm>
            <a:off x="263352" y="1772816"/>
            <a:ext cx="5544000" cy="3060000"/>
          </a:xfrm>
          <a:prstGeom prst="roundRect">
            <a:avLst/>
          </a:prstGeom>
          <a:solidFill>
            <a:srgbClr val="92D05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80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F04DA93-F301-43A0-ADDE-3AE35BB1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Vorteile und Herausforderungen oraler Tumortherapie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E23E4E56-DF58-4BE7-B689-2B7822021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099" y="2052000"/>
            <a:ext cx="5328869" cy="2880320"/>
          </a:xfrm>
        </p:spPr>
        <p:txBody>
          <a:bodyPr/>
          <a:lstStyle/>
          <a:p>
            <a:pPr>
              <a:buClr>
                <a:srgbClr val="008B45"/>
              </a:buClr>
              <a:buFont typeface="Arial" panose="020B0604020202020204" pitchFamily="34" charset="0"/>
              <a:buChar char="√"/>
            </a:pPr>
            <a:r>
              <a:rPr lang="de-DE" sz="2400" dirty="0"/>
              <a:t>Eigenständige Einnahme</a:t>
            </a:r>
          </a:p>
          <a:p>
            <a:pPr>
              <a:buClr>
                <a:srgbClr val="008B45"/>
              </a:buClr>
              <a:buFont typeface="Arial" panose="020B0604020202020204" pitchFamily="34" charset="0"/>
              <a:buChar char="√"/>
            </a:pPr>
            <a:r>
              <a:rPr lang="de-DE" sz="2400" dirty="0" smtClean="0"/>
              <a:t>Höhere Flexibilität und Selbständigkeit</a:t>
            </a:r>
            <a:endParaRPr lang="de-DE" sz="2400" dirty="0"/>
          </a:p>
          <a:p>
            <a:pPr>
              <a:buClr>
                <a:srgbClr val="008B45"/>
              </a:buClr>
              <a:buFont typeface="Arial" panose="020B0604020202020204" pitchFamily="34" charset="0"/>
              <a:buChar char="√"/>
            </a:pPr>
            <a:r>
              <a:rPr lang="de-DE" sz="2400" dirty="0" smtClean="0"/>
              <a:t>Kein intravenöser Zugang nötig</a:t>
            </a:r>
            <a:endParaRPr lang="de-DE" sz="2400" dirty="0"/>
          </a:p>
          <a:p>
            <a:pPr>
              <a:buClr>
                <a:srgbClr val="008B45"/>
              </a:buClr>
              <a:buFont typeface="Arial" panose="020B0604020202020204" pitchFamily="34" charset="0"/>
              <a:buChar char="√"/>
            </a:pPr>
            <a:r>
              <a:rPr lang="de-DE" sz="2400" dirty="0"/>
              <a:t>Weniger Arztbesuche</a:t>
            </a:r>
          </a:p>
          <a:p>
            <a:pPr>
              <a:buClr>
                <a:srgbClr val="008B45"/>
              </a:buClr>
              <a:buFont typeface="Arial" panose="020B0604020202020204" pitchFamily="34" charset="0"/>
              <a:buChar char="√"/>
            </a:pPr>
            <a:r>
              <a:rPr lang="de-DE" sz="2400" dirty="0"/>
              <a:t>Weniger </a:t>
            </a:r>
            <a:r>
              <a:rPr lang="de-DE" sz="2400" dirty="0" smtClean="0"/>
              <a:t>Zeitaufwand</a:t>
            </a:r>
            <a:endParaRPr lang="de-DE" sz="240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FD1DE7D6-1237-40B0-A15E-51993F97D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829" y="2052000"/>
            <a:ext cx="5297811" cy="3456384"/>
          </a:xfrm>
        </p:spPr>
        <p:txBody>
          <a:bodyPr/>
          <a:lstStyle/>
          <a:p>
            <a:pPr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400" dirty="0"/>
              <a:t>Eigenständige Einnahme</a:t>
            </a:r>
          </a:p>
          <a:p>
            <a:pPr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400" dirty="0"/>
              <a:t>Hohe </a:t>
            </a:r>
            <a:r>
              <a:rPr lang="de-DE" sz="2400" dirty="0" smtClean="0"/>
              <a:t>Eigenverantwortung </a:t>
            </a:r>
            <a:endParaRPr lang="de-DE" sz="2400" dirty="0"/>
          </a:p>
          <a:p>
            <a:pPr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400" dirty="0" smtClean="0"/>
              <a:t>Komplexe Einnahmevorschriften</a:t>
            </a:r>
          </a:p>
          <a:p>
            <a:pPr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400" dirty="0" smtClean="0"/>
              <a:t>Hohes Wechselwirkungspotential</a:t>
            </a:r>
          </a:p>
          <a:p>
            <a:pPr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400" dirty="0" smtClean="0"/>
              <a:t>Umgang mit Nebenwirkungen </a:t>
            </a:r>
          </a:p>
          <a:p>
            <a:pPr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400" dirty="0" smtClean="0"/>
              <a:t>Therapietreue entscheidend für Therapieerfolg</a:t>
            </a:r>
            <a:endParaRPr lang="de-DE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778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936"/>
    </mc:Choice>
    <mc:Fallback>
      <p:transition spd="slow" advTm="134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Handhabung und Einnahme oraler Tumortherapeutika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78366" y="1798641"/>
            <a:ext cx="11387032" cy="39592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In Originalverpackung belassen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Niemals ohne Rücksprache teilen, zerkleinern, öffnen,                               lutschen o.ä.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Hände waschen nach Einnahme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Einnahme möglichst immer zur gleichen Uhrzeit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Einnahmevorschriften (Essen, Zeitpunkt, evtl. Einnahmetage) genau beachten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1950341"/>
            <a:ext cx="2529038" cy="202981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055769" y="6669940"/>
            <a:ext cx="6120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Bildquelle: 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www.pixabay.com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congerdesign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39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595"/>
    </mc:Choice>
    <mc:Fallback>
      <p:transition spd="slow" advTm="186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5519936" y="5742610"/>
            <a:ext cx="2971074" cy="927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85" name="Grafik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290" y="1986478"/>
            <a:ext cx="1499438" cy="9996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Einfluss der Nahrung </a:t>
            </a:r>
            <a:br>
              <a:rPr lang="de-DE" dirty="0" smtClean="0"/>
            </a:br>
            <a:r>
              <a:rPr lang="de-DE" sz="2400" dirty="0" smtClean="0"/>
              <a:t>am Beispiel Lapatinib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6" y="1798641"/>
            <a:ext cx="11430815" cy="3959225"/>
          </a:xfrm>
        </p:spPr>
        <p:txBody>
          <a:bodyPr/>
          <a:lstStyle/>
          <a:p>
            <a:pPr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de-DE" dirty="0" smtClean="0"/>
              <a:t>Einnahme Lapatinib: 5 Tabletten </a:t>
            </a:r>
            <a:r>
              <a:rPr lang="de-DE" b="1" dirty="0" smtClean="0"/>
              <a:t>ohne Nahrung</a:t>
            </a:r>
            <a:r>
              <a:rPr lang="de-DE" dirty="0" smtClean="0"/>
              <a:t>                                                                                     1 Stunde vor oder 1 Stunde nach dem Essen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b="1" dirty="0" smtClean="0"/>
              <a:t>Mit Nahrung </a:t>
            </a:r>
            <a:r>
              <a:rPr lang="de-DE" dirty="0" smtClean="0"/>
              <a:t>deutlich erhöhte Aufnahme aus dem Darm                                                 </a:t>
            </a:r>
            <a:r>
              <a:rPr lang="de-DE" dirty="0" smtClean="0">
                <a:sym typeface="Wingdings" panose="05000000000000000000" pitchFamily="2" charset="2"/>
              </a:rPr>
              <a:t> etwa 4-mal mehr Wirkstoff kommt im Blut an!</a:t>
            </a:r>
          </a:p>
        </p:txBody>
      </p:sp>
      <p:grpSp>
        <p:nvGrpSpPr>
          <p:cNvPr id="36" name="Gruppieren 35"/>
          <p:cNvGrpSpPr/>
          <p:nvPr/>
        </p:nvGrpSpPr>
        <p:grpSpPr>
          <a:xfrm>
            <a:off x="8601463" y="2473615"/>
            <a:ext cx="487886" cy="360039"/>
            <a:chOff x="8231378" y="2625097"/>
            <a:chExt cx="810399" cy="443864"/>
          </a:xfrm>
        </p:grpSpPr>
        <p:sp>
          <p:nvSpPr>
            <p:cNvPr id="6" name="Zylinder 5"/>
            <p:cNvSpPr/>
            <p:nvPr/>
          </p:nvSpPr>
          <p:spPr bwMode="auto">
            <a:xfrm>
              <a:off x="8231378" y="2625097"/>
              <a:ext cx="810399" cy="443864"/>
            </a:xfrm>
            <a:prstGeom prst="can">
              <a:avLst>
                <a:gd name="adj" fmla="val 46459"/>
              </a:avLst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32" name="Gerader Verbinder 31"/>
            <p:cNvCxnSpPr/>
            <p:nvPr/>
          </p:nvCxnSpPr>
          <p:spPr bwMode="auto">
            <a:xfrm>
              <a:off x="8256240" y="2708920"/>
              <a:ext cx="760760" cy="27930"/>
            </a:xfrm>
            <a:prstGeom prst="line">
              <a:avLst/>
            </a:prstGeom>
            <a:solidFill>
              <a:srgbClr val="CCECFF"/>
            </a:solidFill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" name="Gruppieren 36"/>
          <p:cNvGrpSpPr/>
          <p:nvPr/>
        </p:nvGrpSpPr>
        <p:grpSpPr>
          <a:xfrm>
            <a:off x="8944989" y="2057047"/>
            <a:ext cx="487886" cy="360039"/>
            <a:chOff x="8231378" y="2625097"/>
            <a:chExt cx="810399" cy="443864"/>
          </a:xfrm>
        </p:grpSpPr>
        <p:sp>
          <p:nvSpPr>
            <p:cNvPr id="38" name="Zylinder 37"/>
            <p:cNvSpPr/>
            <p:nvPr/>
          </p:nvSpPr>
          <p:spPr bwMode="auto">
            <a:xfrm>
              <a:off x="8231378" y="2625097"/>
              <a:ext cx="810399" cy="443864"/>
            </a:xfrm>
            <a:prstGeom prst="can">
              <a:avLst>
                <a:gd name="adj" fmla="val 46459"/>
              </a:avLst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39" name="Gerader Verbinder 38"/>
            <p:cNvCxnSpPr/>
            <p:nvPr/>
          </p:nvCxnSpPr>
          <p:spPr bwMode="auto">
            <a:xfrm>
              <a:off x="8256240" y="2708920"/>
              <a:ext cx="760760" cy="27930"/>
            </a:xfrm>
            <a:prstGeom prst="line">
              <a:avLst/>
            </a:prstGeom>
            <a:solidFill>
              <a:srgbClr val="CCECFF"/>
            </a:solidFill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" name="Gruppieren 39"/>
          <p:cNvGrpSpPr/>
          <p:nvPr/>
        </p:nvGrpSpPr>
        <p:grpSpPr>
          <a:xfrm>
            <a:off x="9374581" y="2475267"/>
            <a:ext cx="487886" cy="360039"/>
            <a:chOff x="8231378" y="2625097"/>
            <a:chExt cx="810399" cy="443864"/>
          </a:xfrm>
        </p:grpSpPr>
        <p:sp>
          <p:nvSpPr>
            <p:cNvPr id="41" name="Zylinder 40"/>
            <p:cNvSpPr/>
            <p:nvPr/>
          </p:nvSpPr>
          <p:spPr bwMode="auto">
            <a:xfrm>
              <a:off x="8231378" y="2625097"/>
              <a:ext cx="810399" cy="443864"/>
            </a:xfrm>
            <a:prstGeom prst="can">
              <a:avLst>
                <a:gd name="adj" fmla="val 46459"/>
              </a:avLst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42" name="Gerader Verbinder 41"/>
            <p:cNvCxnSpPr/>
            <p:nvPr/>
          </p:nvCxnSpPr>
          <p:spPr bwMode="auto">
            <a:xfrm>
              <a:off x="8256240" y="2708920"/>
              <a:ext cx="760760" cy="27930"/>
            </a:xfrm>
            <a:prstGeom prst="line">
              <a:avLst/>
            </a:prstGeom>
            <a:solidFill>
              <a:srgbClr val="CCECFF"/>
            </a:solidFill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" name="Gruppieren 42"/>
          <p:cNvGrpSpPr/>
          <p:nvPr/>
        </p:nvGrpSpPr>
        <p:grpSpPr>
          <a:xfrm rot="845640">
            <a:off x="9635781" y="1953007"/>
            <a:ext cx="487886" cy="360039"/>
            <a:chOff x="8231378" y="2625097"/>
            <a:chExt cx="810399" cy="443864"/>
          </a:xfrm>
        </p:grpSpPr>
        <p:sp>
          <p:nvSpPr>
            <p:cNvPr id="44" name="Zylinder 43"/>
            <p:cNvSpPr/>
            <p:nvPr/>
          </p:nvSpPr>
          <p:spPr bwMode="auto">
            <a:xfrm>
              <a:off x="8231378" y="2625097"/>
              <a:ext cx="810399" cy="443864"/>
            </a:xfrm>
            <a:prstGeom prst="can">
              <a:avLst>
                <a:gd name="adj" fmla="val 46459"/>
              </a:avLst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45" name="Gerader Verbinder 44"/>
            <p:cNvCxnSpPr/>
            <p:nvPr/>
          </p:nvCxnSpPr>
          <p:spPr bwMode="auto">
            <a:xfrm>
              <a:off x="8256240" y="2708920"/>
              <a:ext cx="760760" cy="27930"/>
            </a:xfrm>
            <a:prstGeom prst="line">
              <a:avLst/>
            </a:prstGeom>
            <a:solidFill>
              <a:srgbClr val="CCECFF"/>
            </a:solidFill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" name="Gruppieren 45"/>
          <p:cNvGrpSpPr/>
          <p:nvPr/>
        </p:nvGrpSpPr>
        <p:grpSpPr>
          <a:xfrm rot="20405286">
            <a:off x="8234911" y="2054369"/>
            <a:ext cx="487886" cy="360039"/>
            <a:chOff x="8231378" y="2625097"/>
            <a:chExt cx="810399" cy="443864"/>
          </a:xfrm>
        </p:grpSpPr>
        <p:sp>
          <p:nvSpPr>
            <p:cNvPr id="47" name="Zylinder 46"/>
            <p:cNvSpPr/>
            <p:nvPr/>
          </p:nvSpPr>
          <p:spPr bwMode="auto">
            <a:xfrm>
              <a:off x="8231378" y="2625097"/>
              <a:ext cx="810399" cy="443864"/>
            </a:xfrm>
            <a:prstGeom prst="can">
              <a:avLst>
                <a:gd name="adj" fmla="val 46459"/>
              </a:avLst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48" name="Gerader Verbinder 47"/>
            <p:cNvCxnSpPr/>
            <p:nvPr/>
          </p:nvCxnSpPr>
          <p:spPr bwMode="auto">
            <a:xfrm>
              <a:off x="8256240" y="2708920"/>
              <a:ext cx="760760" cy="27930"/>
            </a:xfrm>
            <a:prstGeom prst="line">
              <a:avLst/>
            </a:prstGeom>
            <a:solidFill>
              <a:srgbClr val="CCECFF"/>
            </a:solidFill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uppieren 3"/>
          <p:cNvGrpSpPr/>
          <p:nvPr/>
        </p:nvGrpSpPr>
        <p:grpSpPr>
          <a:xfrm>
            <a:off x="5625208" y="4352552"/>
            <a:ext cx="4761639" cy="1970094"/>
            <a:chOff x="5625208" y="4352552"/>
            <a:chExt cx="4761639" cy="1970094"/>
          </a:xfrm>
        </p:grpSpPr>
        <p:grpSp>
          <p:nvGrpSpPr>
            <p:cNvPr id="52" name="Gruppieren 51"/>
            <p:cNvGrpSpPr/>
            <p:nvPr/>
          </p:nvGrpSpPr>
          <p:grpSpPr>
            <a:xfrm>
              <a:off x="6595538" y="4853608"/>
              <a:ext cx="487886" cy="360039"/>
              <a:chOff x="8231378" y="2625097"/>
              <a:chExt cx="810399" cy="443864"/>
            </a:xfrm>
          </p:grpSpPr>
          <p:sp>
            <p:nvSpPr>
              <p:cNvPr id="53" name="Zylinder 52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54" name="Gerader Verbinder 53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8" name="Gruppieren 57"/>
            <p:cNvGrpSpPr/>
            <p:nvPr/>
          </p:nvGrpSpPr>
          <p:grpSpPr>
            <a:xfrm rot="845640">
              <a:off x="6360194" y="5930198"/>
              <a:ext cx="487886" cy="360039"/>
              <a:chOff x="8231378" y="2625097"/>
              <a:chExt cx="810399" cy="443864"/>
            </a:xfrm>
          </p:grpSpPr>
          <p:sp>
            <p:nvSpPr>
              <p:cNvPr id="59" name="Zylinder 58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60" name="Gerader Verbinder 59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1" name="Gruppieren 60"/>
            <p:cNvGrpSpPr/>
            <p:nvPr/>
          </p:nvGrpSpPr>
          <p:grpSpPr>
            <a:xfrm rot="20405286">
              <a:off x="6125439" y="5330852"/>
              <a:ext cx="487886" cy="360039"/>
              <a:chOff x="8231378" y="2625097"/>
              <a:chExt cx="810399" cy="443864"/>
            </a:xfrm>
          </p:grpSpPr>
          <p:sp>
            <p:nvSpPr>
              <p:cNvPr id="62" name="Zylinder 61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63" name="Gerader Verbinder 62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7" name="Gruppieren 66"/>
            <p:cNvGrpSpPr/>
            <p:nvPr/>
          </p:nvGrpSpPr>
          <p:grpSpPr>
            <a:xfrm>
              <a:off x="7861741" y="4359901"/>
              <a:ext cx="487886" cy="360039"/>
              <a:chOff x="8231378" y="2625097"/>
              <a:chExt cx="810399" cy="443864"/>
            </a:xfrm>
          </p:grpSpPr>
          <p:sp>
            <p:nvSpPr>
              <p:cNvPr id="68" name="Zylinder 67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69" name="Gerader Verbinder 68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0" name="Gruppieren 69"/>
            <p:cNvGrpSpPr/>
            <p:nvPr/>
          </p:nvGrpSpPr>
          <p:grpSpPr>
            <a:xfrm rot="1126337">
              <a:off x="9560495" y="5182118"/>
              <a:ext cx="487886" cy="360039"/>
              <a:chOff x="8231378" y="2625097"/>
              <a:chExt cx="810399" cy="443864"/>
            </a:xfrm>
          </p:grpSpPr>
          <p:sp>
            <p:nvSpPr>
              <p:cNvPr id="71" name="Zylinder 70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72" name="Gerader Verbinder 71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3" name="Gruppieren 72"/>
            <p:cNvGrpSpPr/>
            <p:nvPr/>
          </p:nvGrpSpPr>
          <p:grpSpPr>
            <a:xfrm rot="845640">
              <a:off x="9898961" y="5796595"/>
              <a:ext cx="487886" cy="360039"/>
              <a:chOff x="8231378" y="2625097"/>
              <a:chExt cx="810399" cy="443864"/>
            </a:xfrm>
          </p:grpSpPr>
          <p:sp>
            <p:nvSpPr>
              <p:cNvPr id="74" name="Zylinder 73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75" name="Gerader Verbinder 74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6" name="Gruppieren 75"/>
            <p:cNvGrpSpPr/>
            <p:nvPr/>
          </p:nvGrpSpPr>
          <p:grpSpPr>
            <a:xfrm rot="20405286">
              <a:off x="7164989" y="4385404"/>
              <a:ext cx="487886" cy="360039"/>
              <a:chOff x="8231378" y="2625097"/>
              <a:chExt cx="810399" cy="443864"/>
            </a:xfrm>
          </p:grpSpPr>
          <p:sp>
            <p:nvSpPr>
              <p:cNvPr id="77" name="Zylinder 76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78" name="Gerader Verbinder 77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1" name="Gruppieren 90"/>
            <p:cNvGrpSpPr/>
            <p:nvPr/>
          </p:nvGrpSpPr>
          <p:grpSpPr>
            <a:xfrm rot="337339">
              <a:off x="6728136" y="5431065"/>
              <a:ext cx="487886" cy="360039"/>
              <a:chOff x="8231378" y="2625097"/>
              <a:chExt cx="810399" cy="443864"/>
            </a:xfrm>
          </p:grpSpPr>
          <p:sp>
            <p:nvSpPr>
              <p:cNvPr id="92" name="Zylinder 91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93" name="Gerader Verbinder 92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0" name="Gruppieren 109"/>
            <p:cNvGrpSpPr/>
            <p:nvPr/>
          </p:nvGrpSpPr>
          <p:grpSpPr>
            <a:xfrm>
              <a:off x="7248664" y="4920131"/>
              <a:ext cx="487886" cy="360039"/>
              <a:chOff x="8231378" y="2625097"/>
              <a:chExt cx="810399" cy="443864"/>
            </a:xfrm>
          </p:grpSpPr>
          <p:sp>
            <p:nvSpPr>
              <p:cNvPr id="111" name="Zylinder 110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12" name="Gerader Verbinder 111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3" name="Gruppieren 112"/>
            <p:cNvGrpSpPr/>
            <p:nvPr/>
          </p:nvGrpSpPr>
          <p:grpSpPr>
            <a:xfrm>
              <a:off x="7965180" y="4859883"/>
              <a:ext cx="487886" cy="360039"/>
              <a:chOff x="8231378" y="2625097"/>
              <a:chExt cx="810399" cy="443864"/>
            </a:xfrm>
          </p:grpSpPr>
          <p:sp>
            <p:nvSpPr>
              <p:cNvPr id="114" name="Zylinder 113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15" name="Gerader Verbinder 114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6" name="Gruppieren 115"/>
            <p:cNvGrpSpPr/>
            <p:nvPr/>
          </p:nvGrpSpPr>
          <p:grpSpPr>
            <a:xfrm>
              <a:off x="8586547" y="4352552"/>
              <a:ext cx="487886" cy="360039"/>
              <a:chOff x="8231378" y="2625097"/>
              <a:chExt cx="810399" cy="443864"/>
            </a:xfrm>
          </p:grpSpPr>
          <p:sp>
            <p:nvSpPr>
              <p:cNvPr id="117" name="Zylinder 116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18" name="Gerader Verbinder 117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9" name="Gruppieren 118"/>
            <p:cNvGrpSpPr/>
            <p:nvPr/>
          </p:nvGrpSpPr>
          <p:grpSpPr>
            <a:xfrm>
              <a:off x="9215085" y="5873235"/>
              <a:ext cx="487886" cy="360039"/>
              <a:chOff x="8231378" y="2625097"/>
              <a:chExt cx="810399" cy="443864"/>
            </a:xfrm>
          </p:grpSpPr>
          <p:sp>
            <p:nvSpPr>
              <p:cNvPr id="120" name="Zylinder 119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21" name="Gerader Verbinder 120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22" name="Gruppieren 121"/>
            <p:cNvGrpSpPr/>
            <p:nvPr/>
          </p:nvGrpSpPr>
          <p:grpSpPr>
            <a:xfrm>
              <a:off x="5625208" y="5897808"/>
              <a:ext cx="487886" cy="360039"/>
              <a:chOff x="8231378" y="2625097"/>
              <a:chExt cx="810399" cy="443864"/>
            </a:xfrm>
          </p:grpSpPr>
          <p:sp>
            <p:nvSpPr>
              <p:cNvPr id="123" name="Zylinder 122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24" name="Gerader Verbinder 123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25" name="Gruppieren 124"/>
            <p:cNvGrpSpPr/>
            <p:nvPr/>
          </p:nvGrpSpPr>
          <p:grpSpPr>
            <a:xfrm>
              <a:off x="8476042" y="5850580"/>
              <a:ext cx="487886" cy="360039"/>
              <a:chOff x="8231378" y="2625097"/>
              <a:chExt cx="810399" cy="443864"/>
            </a:xfrm>
          </p:grpSpPr>
          <p:sp>
            <p:nvSpPr>
              <p:cNvPr id="126" name="Zylinder 125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27" name="Gerader Verbinder 126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28" name="Gruppieren 127"/>
            <p:cNvGrpSpPr/>
            <p:nvPr/>
          </p:nvGrpSpPr>
          <p:grpSpPr>
            <a:xfrm>
              <a:off x="8971142" y="5421018"/>
              <a:ext cx="487886" cy="360039"/>
              <a:chOff x="8231378" y="2625097"/>
              <a:chExt cx="810399" cy="443864"/>
            </a:xfrm>
          </p:grpSpPr>
          <p:sp>
            <p:nvSpPr>
              <p:cNvPr id="129" name="Zylinder 128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30" name="Gerader Verbinder 129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31" name="Gruppieren 130"/>
            <p:cNvGrpSpPr/>
            <p:nvPr/>
          </p:nvGrpSpPr>
          <p:grpSpPr>
            <a:xfrm rot="337339">
              <a:off x="8698159" y="4912692"/>
              <a:ext cx="487886" cy="360039"/>
              <a:chOff x="8231378" y="2625097"/>
              <a:chExt cx="810399" cy="443864"/>
            </a:xfrm>
          </p:grpSpPr>
          <p:sp>
            <p:nvSpPr>
              <p:cNvPr id="132" name="Zylinder 131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33" name="Gerader Verbinder 132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37" name="Gruppieren 136"/>
            <p:cNvGrpSpPr/>
            <p:nvPr/>
          </p:nvGrpSpPr>
          <p:grpSpPr>
            <a:xfrm>
              <a:off x="7538813" y="5446061"/>
              <a:ext cx="487886" cy="360039"/>
              <a:chOff x="8231378" y="2625097"/>
              <a:chExt cx="810399" cy="443864"/>
            </a:xfrm>
          </p:grpSpPr>
          <p:sp>
            <p:nvSpPr>
              <p:cNvPr id="138" name="Zylinder 137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39" name="Gerader Verbinder 138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40" name="Gruppieren 139"/>
            <p:cNvGrpSpPr/>
            <p:nvPr/>
          </p:nvGrpSpPr>
          <p:grpSpPr>
            <a:xfrm>
              <a:off x="7767840" y="5897809"/>
              <a:ext cx="487886" cy="360039"/>
              <a:chOff x="8231378" y="2625097"/>
              <a:chExt cx="810399" cy="443864"/>
            </a:xfrm>
          </p:grpSpPr>
          <p:sp>
            <p:nvSpPr>
              <p:cNvPr id="141" name="Zylinder 140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42" name="Gerader Verbinder 141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43" name="Gruppieren 142"/>
            <p:cNvGrpSpPr/>
            <p:nvPr/>
          </p:nvGrpSpPr>
          <p:grpSpPr>
            <a:xfrm rot="845640">
              <a:off x="8229605" y="5342021"/>
              <a:ext cx="487886" cy="360039"/>
              <a:chOff x="8231378" y="2625097"/>
              <a:chExt cx="810399" cy="443864"/>
            </a:xfrm>
          </p:grpSpPr>
          <p:sp>
            <p:nvSpPr>
              <p:cNvPr id="144" name="Zylinder 143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45" name="Gerader Verbinder 144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46" name="Gruppieren 145"/>
            <p:cNvGrpSpPr/>
            <p:nvPr/>
          </p:nvGrpSpPr>
          <p:grpSpPr>
            <a:xfrm>
              <a:off x="7070490" y="5962607"/>
              <a:ext cx="487886" cy="360039"/>
              <a:chOff x="8231378" y="2625097"/>
              <a:chExt cx="810399" cy="443864"/>
            </a:xfrm>
          </p:grpSpPr>
          <p:sp>
            <p:nvSpPr>
              <p:cNvPr id="147" name="Zylinder 146"/>
              <p:cNvSpPr/>
              <p:nvPr/>
            </p:nvSpPr>
            <p:spPr bwMode="auto">
              <a:xfrm>
                <a:off x="8231378" y="2625097"/>
                <a:ext cx="810399" cy="443864"/>
              </a:xfrm>
              <a:prstGeom prst="can">
                <a:avLst>
                  <a:gd name="adj" fmla="val 4645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  <a:ex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48" name="Gerader Verbinder 147"/>
              <p:cNvCxnSpPr/>
              <p:nvPr/>
            </p:nvCxnSpPr>
            <p:spPr bwMode="auto">
              <a:xfrm>
                <a:off x="8256240" y="2708920"/>
                <a:ext cx="760760" cy="27930"/>
              </a:xfrm>
              <a:prstGeom prst="lin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49" name="Rechteck 148"/>
          <p:cNvSpPr/>
          <p:nvPr/>
        </p:nvSpPr>
        <p:spPr bwMode="auto">
          <a:xfrm rot="3315030">
            <a:off x="11129741" y="1508543"/>
            <a:ext cx="180000" cy="19080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0" name="Rechteck 149"/>
          <p:cNvSpPr/>
          <p:nvPr/>
        </p:nvSpPr>
        <p:spPr bwMode="auto">
          <a:xfrm rot="7533461">
            <a:off x="11082918" y="1550548"/>
            <a:ext cx="180000" cy="19080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271" y="4603506"/>
            <a:ext cx="1499438" cy="999625"/>
          </a:xfrm>
          <a:prstGeom prst="rect">
            <a:avLst/>
          </a:prstGeom>
        </p:spPr>
      </p:pic>
      <p:sp>
        <p:nvSpPr>
          <p:cNvPr id="84" name="Textfeld 83"/>
          <p:cNvSpPr txBox="1"/>
          <p:nvPr/>
        </p:nvSpPr>
        <p:spPr>
          <a:xfrm>
            <a:off x="3055769" y="6669940"/>
            <a:ext cx="6120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Bildquelle: 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www.pixabay.com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Pexels</a:t>
            </a:r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bgerundete rechteckige Legende 7"/>
          <p:cNvSpPr/>
          <p:nvPr/>
        </p:nvSpPr>
        <p:spPr bwMode="auto">
          <a:xfrm>
            <a:off x="240987" y="4498797"/>
            <a:ext cx="4836069" cy="1532839"/>
          </a:xfrm>
          <a:prstGeom prst="wedgeRoundRectCallout">
            <a:avLst>
              <a:gd name="adj1" fmla="val 64099"/>
              <a:gd name="adj2" fmla="val -47808"/>
              <a:gd name="adj3" fmla="val 16667"/>
            </a:avLst>
          </a:prstGeom>
          <a:solidFill>
            <a:srgbClr val="CCECFF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 nach Tumormedikament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verstärkte / v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erringerte</a:t>
            </a: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Wirkung /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keine Beeinflussung durch Nahrung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25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44"/>
    </mc:Choice>
    <mc:Fallback>
      <p:transition spd="slow" advTm="113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7.4|8.2|59.6|32.9|28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9|5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2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1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23.5|1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4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80.1|56.9|11.8|28.3|45.5"/>
</p:tagLst>
</file>

<file path=ppt/theme/theme1.xml><?xml version="1.0" encoding="utf-8"?>
<a:theme xmlns:a="http://schemas.openxmlformats.org/drawingml/2006/main" name="UK_PPT_1_mit_FAU-Logo">
  <a:themeElements>
    <a:clrScheme name="Klinikum_Erlangen_Master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9CC"/>
      </a:accent1>
      <a:accent2>
        <a:srgbClr val="00CC66"/>
      </a:accent2>
      <a:accent3>
        <a:srgbClr val="FFFFFF"/>
      </a:accent3>
      <a:accent4>
        <a:srgbClr val="000000"/>
      </a:accent4>
      <a:accent5>
        <a:srgbClr val="AACAE2"/>
      </a:accent5>
      <a:accent6>
        <a:srgbClr val="00B95C"/>
      </a:accent6>
      <a:hlink>
        <a:srgbClr val="333399"/>
      </a:hlink>
      <a:folHlink>
        <a:srgbClr val="B2B2B2"/>
      </a:folHlink>
    </a:clrScheme>
    <a:fontScheme name="Klinikum_Erlangen_Master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EC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EC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Klinikum_Erlangen_Maste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9CC"/>
        </a:accent1>
        <a:accent2>
          <a:srgbClr val="00CC66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00B95C"/>
        </a:accent6>
        <a:hlink>
          <a:srgbClr val="33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UK_PPT_1_mit_FAU-Logo</Template>
  <TotalTime>0</TotalTime>
  <Words>544</Words>
  <Application>Microsoft Office PowerPoint</Application>
  <PresentationFormat>Breitbild</PresentationFormat>
  <Paragraphs>143</Paragraphs>
  <Slides>17</Slides>
  <Notes>15</Notes>
  <HiddenSlides>0</HiddenSlides>
  <MMClips>17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6" baseType="lpstr">
      <vt:lpstr>Arial</vt:lpstr>
      <vt:lpstr>Arial Narrow</vt:lpstr>
      <vt:lpstr>Calibri</vt:lpstr>
      <vt:lpstr>ITCFranklinGothic LT Book</vt:lpstr>
      <vt:lpstr>Symbol</vt:lpstr>
      <vt:lpstr>Times New Roman</vt:lpstr>
      <vt:lpstr>Verdana</vt:lpstr>
      <vt:lpstr>Wingdings</vt:lpstr>
      <vt:lpstr>UK_PPT_1_mit_FAU-Logo</vt:lpstr>
      <vt:lpstr> Orale Tumortherapie:  Was sollte ich als Patient/-in beachten?</vt:lpstr>
      <vt:lpstr>Was Sie gleich erwartet</vt:lpstr>
      <vt:lpstr>Was ist orale Tumortherapie?</vt:lpstr>
      <vt:lpstr>Wirkungsweise von Kinaseinhibitoren</vt:lpstr>
      <vt:lpstr>Wirkungsweise von Kinaseinhibitoren</vt:lpstr>
      <vt:lpstr>Die Bedeutung oraler Tumortherapie nimmt stetig zu</vt:lpstr>
      <vt:lpstr>Vorteile und Herausforderungen oraler Tumortherapie</vt:lpstr>
      <vt:lpstr>Handhabung und Einnahme oraler Tumortherapeutika</vt:lpstr>
      <vt:lpstr>Einfluss der Nahrung  am Beispiel Lapatinib</vt:lpstr>
      <vt:lpstr>Auf Wechselwirkungen achten</vt:lpstr>
      <vt:lpstr>Mögliche Wechselwirkungspartner </vt:lpstr>
      <vt:lpstr>Umgang mit Nebenwirkungen</vt:lpstr>
      <vt:lpstr>Therapietreue ist wichtig</vt:lpstr>
      <vt:lpstr>Unterstützung bei oraler Tumortherapie</vt:lpstr>
      <vt:lpstr>Nähere Informationen zu AMBORA</vt:lpstr>
      <vt:lpstr>Informationsmaterialien</vt:lpstr>
      <vt:lpstr>Vielen Dank!</vt:lpstr>
    </vt:vector>
  </TitlesOfParts>
  <Company>Universitätsklinikum Erlangen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Neues aus der Forschung</dc:title>
  <dc:creator>Hahn, Stefan</dc:creator>
  <cp:lastModifiedBy>Pauline Dürr</cp:lastModifiedBy>
  <cp:revision>1698</cp:revision>
  <cp:lastPrinted>2019-05-07T13:41:31Z</cp:lastPrinted>
  <dcterms:created xsi:type="dcterms:W3CDTF">2013-06-05T13:10:40Z</dcterms:created>
  <dcterms:modified xsi:type="dcterms:W3CDTF">2021-10-22T09:01:44Z</dcterms:modified>
</cp:coreProperties>
</file>